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59" r:id="rId4"/>
  </p:sldMasterIdLst>
  <p:notesMasterIdLst>
    <p:notesMasterId r:id="rId32"/>
  </p:notesMasterIdLst>
  <p:handoutMasterIdLst>
    <p:handoutMasterId r:id="rId33"/>
  </p:handoutMasterIdLst>
  <p:sldIdLst>
    <p:sldId id="335" r:id="rId5"/>
    <p:sldId id="362" r:id="rId6"/>
    <p:sldId id="363" r:id="rId7"/>
    <p:sldId id="336" r:id="rId8"/>
    <p:sldId id="337" r:id="rId9"/>
    <p:sldId id="338" r:id="rId10"/>
    <p:sldId id="356" r:id="rId11"/>
    <p:sldId id="339" r:id="rId12"/>
    <p:sldId id="348" r:id="rId13"/>
    <p:sldId id="340" r:id="rId14"/>
    <p:sldId id="357" r:id="rId15"/>
    <p:sldId id="358" r:id="rId16"/>
    <p:sldId id="364" r:id="rId17"/>
    <p:sldId id="341" r:id="rId18"/>
    <p:sldId id="359" r:id="rId19"/>
    <p:sldId id="360" r:id="rId20"/>
    <p:sldId id="342" r:id="rId21"/>
    <p:sldId id="361" r:id="rId22"/>
    <p:sldId id="350" r:id="rId23"/>
    <p:sldId id="343" r:id="rId24"/>
    <p:sldId id="344" r:id="rId25"/>
    <p:sldId id="345" r:id="rId26"/>
    <p:sldId id="352" r:id="rId27"/>
    <p:sldId id="365" r:id="rId28"/>
    <p:sldId id="346" r:id="rId29"/>
    <p:sldId id="353" r:id="rId30"/>
    <p:sldId id="34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2F0CA-A073-4144-BB69-B26CA5589DF5}" v="152" dt="2025-11-08T12:29:22.003"/>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3" d="100"/>
          <a:sy n="93" d="100"/>
        </p:scale>
        <p:origin x="1236" y="288"/>
      </p:cViewPr>
      <p:guideLst>
        <p:guide pos="6504"/>
        <p:guide orient="horz" pos="3696"/>
        <p:guide orient="horz" pos="1968"/>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B2A6F72-999C-4495-952F-4083D39294E9}"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E08ACD0A-5090-4193-B166-E20029673138}">
      <dgm:prSet/>
      <dgm:spPr/>
      <dgm:t>
        <a:bodyPr/>
        <a:lstStyle/>
        <a:p>
          <a:r>
            <a:rPr lang="en-US" b="0" i="0" baseline="0"/>
            <a:t>ISO/IEC 42001 – global AI governance standard (2023).</a:t>
          </a:r>
          <a:endParaRPr lang="en-US"/>
        </a:p>
      </dgm:t>
    </dgm:pt>
    <dgm:pt modelId="{75921022-99E1-47FA-B810-D1977F39B33C}" type="parTrans" cxnId="{10C994A6-2B87-4DFB-8181-03842C617278}">
      <dgm:prSet/>
      <dgm:spPr/>
      <dgm:t>
        <a:bodyPr/>
        <a:lstStyle/>
        <a:p>
          <a:endParaRPr lang="en-US"/>
        </a:p>
      </dgm:t>
    </dgm:pt>
    <dgm:pt modelId="{2B976E5C-9154-4FF4-91DC-AB8BF2896724}" type="sibTrans" cxnId="{10C994A6-2B87-4DFB-8181-03842C617278}">
      <dgm:prSet/>
      <dgm:spPr/>
      <dgm:t>
        <a:bodyPr/>
        <a:lstStyle/>
        <a:p>
          <a:endParaRPr lang="en-US"/>
        </a:p>
      </dgm:t>
    </dgm:pt>
    <dgm:pt modelId="{CA509C14-F6DB-47D6-A065-C4A3987BBAF4}">
      <dgm:prSet/>
      <dgm:spPr/>
      <dgm:t>
        <a:bodyPr/>
        <a:lstStyle/>
        <a:p>
          <a:r>
            <a:rPr lang="en-US" b="0" i="0" baseline="0"/>
            <a:t>FTC / EU AI Act basics – accountability and risk tiers.</a:t>
          </a:r>
          <a:endParaRPr lang="en-US"/>
        </a:p>
      </dgm:t>
    </dgm:pt>
    <dgm:pt modelId="{F130EDDE-A197-4D6C-B116-C1379CA8BBF3}" type="parTrans" cxnId="{9EA91D64-5E9D-4D1E-A99E-084DC706987A}">
      <dgm:prSet/>
      <dgm:spPr/>
      <dgm:t>
        <a:bodyPr/>
        <a:lstStyle/>
        <a:p>
          <a:endParaRPr lang="en-US"/>
        </a:p>
      </dgm:t>
    </dgm:pt>
    <dgm:pt modelId="{C0931F8B-02BB-4595-AE4B-13DA25CD9D13}" type="sibTrans" cxnId="{9EA91D64-5E9D-4D1E-A99E-084DC706987A}">
      <dgm:prSet/>
      <dgm:spPr/>
      <dgm:t>
        <a:bodyPr/>
        <a:lstStyle/>
        <a:p>
          <a:endParaRPr lang="en-US"/>
        </a:p>
      </dgm:t>
    </dgm:pt>
    <dgm:pt modelId="{6F642355-F2EE-4060-BAA5-7858B5B8F7F2}">
      <dgm:prSet/>
      <dgm:spPr/>
      <dgm:t>
        <a:bodyPr/>
        <a:lstStyle/>
        <a:p>
          <a:r>
            <a:rPr lang="en-US" b="0" i="0" baseline="0"/>
            <a:t>Only 28 % of Fortune 500 companies have AI governance frameworks (Deloitte 2025).</a:t>
          </a:r>
          <a:endParaRPr lang="en-US"/>
        </a:p>
      </dgm:t>
    </dgm:pt>
    <dgm:pt modelId="{C4ED771C-9AB9-446A-84BC-10F98E86AEA8}" type="parTrans" cxnId="{8B31F04A-5B77-442A-830A-50753665CF10}">
      <dgm:prSet/>
      <dgm:spPr/>
      <dgm:t>
        <a:bodyPr/>
        <a:lstStyle/>
        <a:p>
          <a:endParaRPr lang="en-US"/>
        </a:p>
      </dgm:t>
    </dgm:pt>
    <dgm:pt modelId="{C3937E22-9E8A-41D5-94ED-DCBB7740A992}" type="sibTrans" cxnId="{8B31F04A-5B77-442A-830A-50753665CF10}">
      <dgm:prSet/>
      <dgm:spPr/>
      <dgm:t>
        <a:bodyPr/>
        <a:lstStyle/>
        <a:p>
          <a:endParaRPr lang="en-US"/>
        </a:p>
      </dgm:t>
    </dgm:pt>
    <dgm:pt modelId="{67ED50EC-ECE5-4785-A067-0A97FA93913B}" type="pres">
      <dgm:prSet presAssocID="{1B2A6F72-999C-4495-952F-4083D39294E9}" presName="outerComposite" presStyleCnt="0">
        <dgm:presLayoutVars>
          <dgm:chMax val="5"/>
          <dgm:dir/>
          <dgm:resizeHandles val="exact"/>
        </dgm:presLayoutVars>
      </dgm:prSet>
      <dgm:spPr/>
    </dgm:pt>
    <dgm:pt modelId="{E880D7F2-A783-447D-A37A-B618C428DF88}" type="pres">
      <dgm:prSet presAssocID="{1B2A6F72-999C-4495-952F-4083D39294E9}" presName="dummyMaxCanvas" presStyleCnt="0">
        <dgm:presLayoutVars/>
      </dgm:prSet>
      <dgm:spPr/>
    </dgm:pt>
    <dgm:pt modelId="{F3654E2F-4C2E-4D77-AB3E-BF56466463A7}" type="pres">
      <dgm:prSet presAssocID="{1B2A6F72-999C-4495-952F-4083D39294E9}" presName="ThreeNodes_1" presStyleLbl="node1" presStyleIdx="0" presStyleCnt="3">
        <dgm:presLayoutVars>
          <dgm:bulletEnabled val="1"/>
        </dgm:presLayoutVars>
      </dgm:prSet>
      <dgm:spPr/>
    </dgm:pt>
    <dgm:pt modelId="{8CECCD0C-C33F-4606-8D18-7D0CC0723927}" type="pres">
      <dgm:prSet presAssocID="{1B2A6F72-999C-4495-952F-4083D39294E9}" presName="ThreeNodes_2" presStyleLbl="node1" presStyleIdx="1" presStyleCnt="3">
        <dgm:presLayoutVars>
          <dgm:bulletEnabled val="1"/>
        </dgm:presLayoutVars>
      </dgm:prSet>
      <dgm:spPr/>
    </dgm:pt>
    <dgm:pt modelId="{D627A38E-E18C-4367-AC87-5F0FCF27433C}" type="pres">
      <dgm:prSet presAssocID="{1B2A6F72-999C-4495-952F-4083D39294E9}" presName="ThreeNodes_3" presStyleLbl="node1" presStyleIdx="2" presStyleCnt="3">
        <dgm:presLayoutVars>
          <dgm:bulletEnabled val="1"/>
        </dgm:presLayoutVars>
      </dgm:prSet>
      <dgm:spPr/>
    </dgm:pt>
    <dgm:pt modelId="{A06F9035-5197-4D08-95C4-F70A3E2E4728}" type="pres">
      <dgm:prSet presAssocID="{1B2A6F72-999C-4495-952F-4083D39294E9}" presName="ThreeConn_1-2" presStyleLbl="fgAccFollowNode1" presStyleIdx="0" presStyleCnt="2">
        <dgm:presLayoutVars>
          <dgm:bulletEnabled val="1"/>
        </dgm:presLayoutVars>
      </dgm:prSet>
      <dgm:spPr/>
    </dgm:pt>
    <dgm:pt modelId="{2AE757DC-90A9-4229-BBF0-10844CDBE158}" type="pres">
      <dgm:prSet presAssocID="{1B2A6F72-999C-4495-952F-4083D39294E9}" presName="ThreeConn_2-3" presStyleLbl="fgAccFollowNode1" presStyleIdx="1" presStyleCnt="2">
        <dgm:presLayoutVars>
          <dgm:bulletEnabled val="1"/>
        </dgm:presLayoutVars>
      </dgm:prSet>
      <dgm:spPr/>
    </dgm:pt>
    <dgm:pt modelId="{B91F5219-D1F4-4E28-9FC0-53B8BCA583A9}" type="pres">
      <dgm:prSet presAssocID="{1B2A6F72-999C-4495-952F-4083D39294E9}" presName="ThreeNodes_1_text" presStyleLbl="node1" presStyleIdx="2" presStyleCnt="3">
        <dgm:presLayoutVars>
          <dgm:bulletEnabled val="1"/>
        </dgm:presLayoutVars>
      </dgm:prSet>
      <dgm:spPr/>
    </dgm:pt>
    <dgm:pt modelId="{D29294DA-31A4-47D8-AF0A-867917E5C857}" type="pres">
      <dgm:prSet presAssocID="{1B2A6F72-999C-4495-952F-4083D39294E9}" presName="ThreeNodes_2_text" presStyleLbl="node1" presStyleIdx="2" presStyleCnt="3">
        <dgm:presLayoutVars>
          <dgm:bulletEnabled val="1"/>
        </dgm:presLayoutVars>
      </dgm:prSet>
      <dgm:spPr/>
    </dgm:pt>
    <dgm:pt modelId="{F3A41179-927E-4E1F-B592-4715687EE1BC}" type="pres">
      <dgm:prSet presAssocID="{1B2A6F72-999C-4495-952F-4083D39294E9}" presName="ThreeNodes_3_text" presStyleLbl="node1" presStyleIdx="2" presStyleCnt="3">
        <dgm:presLayoutVars>
          <dgm:bulletEnabled val="1"/>
        </dgm:presLayoutVars>
      </dgm:prSet>
      <dgm:spPr/>
    </dgm:pt>
  </dgm:ptLst>
  <dgm:cxnLst>
    <dgm:cxn modelId="{D396DD2B-B594-40B5-8840-AB76A1ECE26D}" type="presOf" srcId="{6F642355-F2EE-4060-BAA5-7858B5B8F7F2}" destId="{D627A38E-E18C-4367-AC87-5F0FCF27433C}" srcOrd="0" destOrd="0" presId="urn:microsoft.com/office/officeart/2005/8/layout/vProcess5"/>
    <dgm:cxn modelId="{CE245331-436B-4C49-BFDE-0EF7A1CD05AF}" type="presOf" srcId="{E08ACD0A-5090-4193-B166-E20029673138}" destId="{F3654E2F-4C2E-4D77-AB3E-BF56466463A7}" srcOrd="0" destOrd="0" presId="urn:microsoft.com/office/officeart/2005/8/layout/vProcess5"/>
    <dgm:cxn modelId="{615F2733-0D37-439E-94DE-B71CB1584665}" type="presOf" srcId="{E08ACD0A-5090-4193-B166-E20029673138}" destId="{B91F5219-D1F4-4E28-9FC0-53B8BCA583A9}" srcOrd="1" destOrd="0" presId="urn:microsoft.com/office/officeart/2005/8/layout/vProcess5"/>
    <dgm:cxn modelId="{A6CAF533-7A2B-4B49-BD7A-DBB26135465E}" type="presOf" srcId="{C0931F8B-02BB-4595-AE4B-13DA25CD9D13}" destId="{2AE757DC-90A9-4229-BBF0-10844CDBE158}" srcOrd="0" destOrd="0" presId="urn:microsoft.com/office/officeart/2005/8/layout/vProcess5"/>
    <dgm:cxn modelId="{BBFBE93E-8546-45A8-97DB-B455E48254DD}" type="presOf" srcId="{CA509C14-F6DB-47D6-A065-C4A3987BBAF4}" destId="{D29294DA-31A4-47D8-AF0A-867917E5C857}" srcOrd="1" destOrd="0" presId="urn:microsoft.com/office/officeart/2005/8/layout/vProcess5"/>
    <dgm:cxn modelId="{5DC8FA3F-EDCD-4516-8D3B-77493BACE1D5}" type="presOf" srcId="{1B2A6F72-999C-4495-952F-4083D39294E9}" destId="{67ED50EC-ECE5-4785-A067-0A97FA93913B}" srcOrd="0" destOrd="0" presId="urn:microsoft.com/office/officeart/2005/8/layout/vProcess5"/>
    <dgm:cxn modelId="{9EA91D64-5E9D-4D1E-A99E-084DC706987A}" srcId="{1B2A6F72-999C-4495-952F-4083D39294E9}" destId="{CA509C14-F6DB-47D6-A065-C4A3987BBAF4}" srcOrd="1" destOrd="0" parTransId="{F130EDDE-A197-4D6C-B116-C1379CA8BBF3}" sibTransId="{C0931F8B-02BB-4595-AE4B-13DA25CD9D13}"/>
    <dgm:cxn modelId="{8B31F04A-5B77-442A-830A-50753665CF10}" srcId="{1B2A6F72-999C-4495-952F-4083D39294E9}" destId="{6F642355-F2EE-4060-BAA5-7858B5B8F7F2}" srcOrd="2" destOrd="0" parTransId="{C4ED771C-9AB9-446A-84BC-10F98E86AEA8}" sibTransId="{C3937E22-9E8A-41D5-94ED-DCBB7740A992}"/>
    <dgm:cxn modelId="{5092069A-78DC-44BC-A790-DC89438471F0}" type="presOf" srcId="{CA509C14-F6DB-47D6-A065-C4A3987BBAF4}" destId="{8CECCD0C-C33F-4606-8D18-7D0CC0723927}" srcOrd="0" destOrd="0" presId="urn:microsoft.com/office/officeart/2005/8/layout/vProcess5"/>
    <dgm:cxn modelId="{10C994A6-2B87-4DFB-8181-03842C617278}" srcId="{1B2A6F72-999C-4495-952F-4083D39294E9}" destId="{E08ACD0A-5090-4193-B166-E20029673138}" srcOrd="0" destOrd="0" parTransId="{75921022-99E1-47FA-B810-D1977F39B33C}" sibTransId="{2B976E5C-9154-4FF4-91DC-AB8BF2896724}"/>
    <dgm:cxn modelId="{C2DB69D2-5400-4E70-B338-E0B93A8E16AA}" type="presOf" srcId="{2B976E5C-9154-4FF4-91DC-AB8BF2896724}" destId="{A06F9035-5197-4D08-95C4-F70A3E2E4728}" srcOrd="0" destOrd="0" presId="urn:microsoft.com/office/officeart/2005/8/layout/vProcess5"/>
    <dgm:cxn modelId="{BE246CE5-B15E-4A8B-A1E6-24ACB47E369F}" type="presOf" srcId="{6F642355-F2EE-4060-BAA5-7858B5B8F7F2}" destId="{F3A41179-927E-4E1F-B592-4715687EE1BC}" srcOrd="1" destOrd="0" presId="urn:microsoft.com/office/officeart/2005/8/layout/vProcess5"/>
    <dgm:cxn modelId="{78444046-BA40-40B9-A97F-24D4F6A4605D}" type="presParOf" srcId="{67ED50EC-ECE5-4785-A067-0A97FA93913B}" destId="{E880D7F2-A783-447D-A37A-B618C428DF88}" srcOrd="0" destOrd="0" presId="urn:microsoft.com/office/officeart/2005/8/layout/vProcess5"/>
    <dgm:cxn modelId="{CD4685F9-15B0-481F-98DA-FC868350EB05}" type="presParOf" srcId="{67ED50EC-ECE5-4785-A067-0A97FA93913B}" destId="{F3654E2F-4C2E-4D77-AB3E-BF56466463A7}" srcOrd="1" destOrd="0" presId="urn:microsoft.com/office/officeart/2005/8/layout/vProcess5"/>
    <dgm:cxn modelId="{5787A55B-5BD6-403D-B80F-E049B8CCBEB0}" type="presParOf" srcId="{67ED50EC-ECE5-4785-A067-0A97FA93913B}" destId="{8CECCD0C-C33F-4606-8D18-7D0CC0723927}" srcOrd="2" destOrd="0" presId="urn:microsoft.com/office/officeart/2005/8/layout/vProcess5"/>
    <dgm:cxn modelId="{E376E02E-CF1A-4A71-86AC-34B1132F6066}" type="presParOf" srcId="{67ED50EC-ECE5-4785-A067-0A97FA93913B}" destId="{D627A38E-E18C-4367-AC87-5F0FCF27433C}" srcOrd="3" destOrd="0" presId="urn:microsoft.com/office/officeart/2005/8/layout/vProcess5"/>
    <dgm:cxn modelId="{99B018B3-2E8C-4E6A-A804-97864D996DA6}" type="presParOf" srcId="{67ED50EC-ECE5-4785-A067-0A97FA93913B}" destId="{A06F9035-5197-4D08-95C4-F70A3E2E4728}" srcOrd="4" destOrd="0" presId="urn:microsoft.com/office/officeart/2005/8/layout/vProcess5"/>
    <dgm:cxn modelId="{F93425D6-3CA6-4286-BA83-D4D8CC621532}" type="presParOf" srcId="{67ED50EC-ECE5-4785-A067-0A97FA93913B}" destId="{2AE757DC-90A9-4229-BBF0-10844CDBE158}" srcOrd="5" destOrd="0" presId="urn:microsoft.com/office/officeart/2005/8/layout/vProcess5"/>
    <dgm:cxn modelId="{9B714F20-9081-4272-995A-DDE9538F36E2}" type="presParOf" srcId="{67ED50EC-ECE5-4785-A067-0A97FA93913B}" destId="{B91F5219-D1F4-4E28-9FC0-53B8BCA583A9}" srcOrd="6" destOrd="0" presId="urn:microsoft.com/office/officeart/2005/8/layout/vProcess5"/>
    <dgm:cxn modelId="{02D8087D-E467-4ECC-8ED0-DD5FAEAE3083}" type="presParOf" srcId="{67ED50EC-ECE5-4785-A067-0A97FA93913B}" destId="{D29294DA-31A4-47D8-AF0A-867917E5C857}" srcOrd="7" destOrd="0" presId="urn:microsoft.com/office/officeart/2005/8/layout/vProcess5"/>
    <dgm:cxn modelId="{AF9CA3AF-7799-47C0-BC69-FA7379D8D5F0}" type="presParOf" srcId="{67ED50EC-ECE5-4785-A067-0A97FA93913B}" destId="{F3A41179-927E-4E1F-B592-4715687EE1BC}"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B7AC29-6FC6-4357-A4BA-373A2E14AC81}" type="doc">
      <dgm:prSet loTypeId="urn:microsoft.com/office/officeart/2018/5/layout/IconCircleLabelList" loCatId="icon" qsTypeId="urn:microsoft.com/office/officeart/2005/8/quickstyle/simple1" qsCatId="simple" csTypeId="urn:microsoft.com/office/officeart/2018/5/colors/Iconchunking_neutralbg_colorful2" csCatId="colorful" phldr="1"/>
      <dgm:spPr/>
      <dgm:t>
        <a:bodyPr/>
        <a:lstStyle/>
        <a:p>
          <a:endParaRPr lang="en-US"/>
        </a:p>
      </dgm:t>
    </dgm:pt>
    <dgm:pt modelId="{227C3CAB-CB00-43E2-9681-D34AAAA81F14}">
      <dgm:prSet/>
      <dgm:spPr/>
      <dgm:t>
        <a:bodyPr/>
        <a:lstStyle/>
        <a:p>
          <a:pPr>
            <a:lnSpc>
              <a:spcPct val="100000"/>
            </a:lnSpc>
            <a:defRPr cap="all"/>
          </a:pPr>
          <a:r>
            <a:rPr lang="en-US" b="0" i="0" baseline="0"/>
            <a:t>Be My Eyes – AI image interpretation for blind users</a:t>
          </a:r>
          <a:endParaRPr lang="en-US"/>
        </a:p>
      </dgm:t>
    </dgm:pt>
    <dgm:pt modelId="{C1CDFC19-B731-44F2-A31E-40604DEB789D}" type="parTrans" cxnId="{AA9A9278-E3C7-4EDD-8BF5-F1B3AB66E836}">
      <dgm:prSet/>
      <dgm:spPr/>
      <dgm:t>
        <a:bodyPr/>
        <a:lstStyle/>
        <a:p>
          <a:endParaRPr lang="en-US"/>
        </a:p>
      </dgm:t>
    </dgm:pt>
    <dgm:pt modelId="{A3EFD3FC-DA25-4D4E-A1B4-F4365C8E3C8B}" type="sibTrans" cxnId="{AA9A9278-E3C7-4EDD-8BF5-F1B3AB66E836}">
      <dgm:prSet/>
      <dgm:spPr/>
      <dgm:t>
        <a:bodyPr/>
        <a:lstStyle/>
        <a:p>
          <a:endParaRPr lang="en-US"/>
        </a:p>
      </dgm:t>
    </dgm:pt>
    <dgm:pt modelId="{B96C2752-BA62-49B7-B0E6-4CDA6757E0FD}">
      <dgm:prSet/>
      <dgm:spPr/>
      <dgm:t>
        <a:bodyPr/>
        <a:lstStyle/>
        <a:p>
          <a:pPr>
            <a:lnSpc>
              <a:spcPct val="100000"/>
            </a:lnSpc>
            <a:defRPr cap="all"/>
          </a:pPr>
          <a:r>
            <a:rPr lang="en-US" b="0" i="0" baseline="0"/>
            <a:t>Seeing AI – real-time scene narration</a:t>
          </a:r>
          <a:endParaRPr lang="en-US"/>
        </a:p>
      </dgm:t>
    </dgm:pt>
    <dgm:pt modelId="{3B6855A3-5E44-4A74-9FBA-39AA1A660355}" type="parTrans" cxnId="{20A449D7-A572-4422-9497-FAAAE893BAB4}">
      <dgm:prSet/>
      <dgm:spPr/>
      <dgm:t>
        <a:bodyPr/>
        <a:lstStyle/>
        <a:p>
          <a:endParaRPr lang="en-US"/>
        </a:p>
      </dgm:t>
    </dgm:pt>
    <dgm:pt modelId="{FA3760BA-2CC4-452A-9BB9-3D5FB07D46BF}" type="sibTrans" cxnId="{20A449D7-A572-4422-9497-FAAAE893BAB4}">
      <dgm:prSet/>
      <dgm:spPr/>
      <dgm:t>
        <a:bodyPr/>
        <a:lstStyle/>
        <a:p>
          <a:endParaRPr lang="en-US"/>
        </a:p>
      </dgm:t>
    </dgm:pt>
    <dgm:pt modelId="{FB105A75-1176-4709-AADB-5EF5DF59DBC8}">
      <dgm:prSet/>
      <dgm:spPr/>
      <dgm:t>
        <a:bodyPr/>
        <a:lstStyle/>
        <a:p>
          <a:pPr>
            <a:lnSpc>
              <a:spcPct val="100000"/>
            </a:lnSpc>
            <a:defRPr cap="all"/>
          </a:pPr>
          <a:r>
            <a:rPr lang="en-US" b="0" i="0" baseline="0"/>
            <a:t>Ava – AI-driven live captions</a:t>
          </a:r>
          <a:endParaRPr lang="en-US"/>
        </a:p>
      </dgm:t>
    </dgm:pt>
    <dgm:pt modelId="{1D43CC51-85B6-433E-BC15-EDA317BC8818}" type="parTrans" cxnId="{FDE18BCF-64E8-42E8-8218-87621A565CD0}">
      <dgm:prSet/>
      <dgm:spPr/>
      <dgm:t>
        <a:bodyPr/>
        <a:lstStyle/>
        <a:p>
          <a:endParaRPr lang="en-US"/>
        </a:p>
      </dgm:t>
    </dgm:pt>
    <dgm:pt modelId="{E944C2C9-7A0C-4C90-B3DD-731BA0736A3C}" type="sibTrans" cxnId="{FDE18BCF-64E8-42E8-8218-87621A565CD0}">
      <dgm:prSet/>
      <dgm:spPr/>
      <dgm:t>
        <a:bodyPr/>
        <a:lstStyle/>
        <a:p>
          <a:endParaRPr lang="en-US"/>
        </a:p>
      </dgm:t>
    </dgm:pt>
    <dgm:pt modelId="{3E3E36BB-571A-4FE5-9CDB-E342A1D663AB}">
      <dgm:prSet/>
      <dgm:spPr/>
      <dgm:t>
        <a:bodyPr/>
        <a:lstStyle/>
        <a:p>
          <a:pPr>
            <a:lnSpc>
              <a:spcPct val="100000"/>
            </a:lnSpc>
            <a:defRPr cap="all"/>
          </a:pPr>
          <a:r>
            <a:rPr lang="en-US" b="0" i="0" baseline="0"/>
            <a:t>Big tech: Microsoft, Google, OpenAI integrating inclusive design</a:t>
          </a:r>
          <a:endParaRPr lang="en-US"/>
        </a:p>
      </dgm:t>
    </dgm:pt>
    <dgm:pt modelId="{F9A7DB69-8836-4856-A7FE-016683857F92}" type="parTrans" cxnId="{C8B612D9-C79A-475A-BBB1-F083B6BEAF83}">
      <dgm:prSet/>
      <dgm:spPr/>
      <dgm:t>
        <a:bodyPr/>
        <a:lstStyle/>
        <a:p>
          <a:endParaRPr lang="en-US"/>
        </a:p>
      </dgm:t>
    </dgm:pt>
    <dgm:pt modelId="{0CE34633-5D3B-4DD8-9997-33F0652A3B77}" type="sibTrans" cxnId="{C8B612D9-C79A-475A-BBB1-F083B6BEAF83}">
      <dgm:prSet/>
      <dgm:spPr/>
      <dgm:t>
        <a:bodyPr/>
        <a:lstStyle/>
        <a:p>
          <a:endParaRPr lang="en-US"/>
        </a:p>
      </dgm:t>
    </dgm:pt>
    <dgm:pt modelId="{79401FF9-6889-4C5E-ABC5-F71A6A92B566}" type="pres">
      <dgm:prSet presAssocID="{2AB7AC29-6FC6-4357-A4BA-373A2E14AC81}" presName="root" presStyleCnt="0">
        <dgm:presLayoutVars>
          <dgm:dir/>
          <dgm:resizeHandles val="exact"/>
        </dgm:presLayoutVars>
      </dgm:prSet>
      <dgm:spPr/>
    </dgm:pt>
    <dgm:pt modelId="{37F1FBAC-7A7B-40DB-8DA2-0397BE607100}" type="pres">
      <dgm:prSet presAssocID="{227C3CAB-CB00-43E2-9681-D34AAAA81F14}" presName="compNode" presStyleCnt="0"/>
      <dgm:spPr/>
    </dgm:pt>
    <dgm:pt modelId="{C88C3A0D-7AC7-4F19-AE83-12998E1865AE}" type="pres">
      <dgm:prSet presAssocID="{227C3CAB-CB00-43E2-9681-D34AAAA81F14}" presName="iconBgRect" presStyleLbl="bgShp" presStyleIdx="0" presStyleCnt="4"/>
      <dgm:spPr/>
    </dgm:pt>
    <dgm:pt modelId="{CC4937B5-F586-4246-BF87-0C72DB8FE4AF}" type="pres">
      <dgm:prSet presAssocID="{227C3CAB-CB00-43E2-9681-D34AAAA81F1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yes"/>
        </a:ext>
      </dgm:extLst>
    </dgm:pt>
    <dgm:pt modelId="{B26992F1-B579-4116-891D-CA3E8C8847EE}" type="pres">
      <dgm:prSet presAssocID="{227C3CAB-CB00-43E2-9681-D34AAAA81F14}" presName="spaceRect" presStyleCnt="0"/>
      <dgm:spPr/>
    </dgm:pt>
    <dgm:pt modelId="{683F307C-0BE2-409A-A1E6-48A55E8416A5}" type="pres">
      <dgm:prSet presAssocID="{227C3CAB-CB00-43E2-9681-D34AAAA81F14}" presName="textRect" presStyleLbl="revTx" presStyleIdx="0" presStyleCnt="4">
        <dgm:presLayoutVars>
          <dgm:chMax val="1"/>
          <dgm:chPref val="1"/>
        </dgm:presLayoutVars>
      </dgm:prSet>
      <dgm:spPr/>
    </dgm:pt>
    <dgm:pt modelId="{D6D66315-2E84-47B4-8ECF-D64AED3095B6}" type="pres">
      <dgm:prSet presAssocID="{A3EFD3FC-DA25-4D4E-A1B4-F4365C8E3C8B}" presName="sibTrans" presStyleCnt="0"/>
      <dgm:spPr/>
    </dgm:pt>
    <dgm:pt modelId="{8415987D-C9DF-428D-84F1-3958D2C653F6}" type="pres">
      <dgm:prSet presAssocID="{B96C2752-BA62-49B7-B0E6-4CDA6757E0FD}" presName="compNode" presStyleCnt="0"/>
      <dgm:spPr/>
    </dgm:pt>
    <dgm:pt modelId="{A40EF0B6-93B8-43C6-B986-F9B2E95465BE}" type="pres">
      <dgm:prSet presAssocID="{B96C2752-BA62-49B7-B0E6-4CDA6757E0FD}" presName="iconBgRect" presStyleLbl="bgShp" presStyleIdx="1" presStyleCnt="4"/>
      <dgm:spPr/>
    </dgm:pt>
    <dgm:pt modelId="{85996EAD-8FBF-4C94-BEA9-98E789F7507C}" type="pres">
      <dgm:prSet presAssocID="{B96C2752-BA62-49B7-B0E6-4CDA6757E0FD}"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tatistics"/>
        </a:ext>
      </dgm:extLst>
    </dgm:pt>
    <dgm:pt modelId="{0B713A2D-0B93-40C7-8D9B-3E44AE41E69A}" type="pres">
      <dgm:prSet presAssocID="{B96C2752-BA62-49B7-B0E6-4CDA6757E0FD}" presName="spaceRect" presStyleCnt="0"/>
      <dgm:spPr/>
    </dgm:pt>
    <dgm:pt modelId="{E1087712-FA94-4C62-9460-6A6D108679D8}" type="pres">
      <dgm:prSet presAssocID="{B96C2752-BA62-49B7-B0E6-4CDA6757E0FD}" presName="textRect" presStyleLbl="revTx" presStyleIdx="1" presStyleCnt="4">
        <dgm:presLayoutVars>
          <dgm:chMax val="1"/>
          <dgm:chPref val="1"/>
        </dgm:presLayoutVars>
      </dgm:prSet>
      <dgm:spPr/>
    </dgm:pt>
    <dgm:pt modelId="{82A5DD4B-F608-452A-9BD6-1897743092C5}" type="pres">
      <dgm:prSet presAssocID="{FA3760BA-2CC4-452A-9BB9-3D5FB07D46BF}" presName="sibTrans" presStyleCnt="0"/>
      <dgm:spPr/>
    </dgm:pt>
    <dgm:pt modelId="{E1B4BFC6-E047-4988-B354-90AA1293FE42}" type="pres">
      <dgm:prSet presAssocID="{FB105A75-1176-4709-AADB-5EF5DF59DBC8}" presName="compNode" presStyleCnt="0"/>
      <dgm:spPr/>
    </dgm:pt>
    <dgm:pt modelId="{F7949DDD-E4B4-4E8B-AC45-49A10CABD4B5}" type="pres">
      <dgm:prSet presAssocID="{FB105A75-1176-4709-AADB-5EF5DF59DBC8}" presName="iconBgRect" presStyleLbl="bgShp" presStyleIdx="2" presStyleCnt="4"/>
      <dgm:spPr/>
    </dgm:pt>
    <dgm:pt modelId="{031B0428-41A4-489A-B9DF-9DC5DA612E81}" type="pres">
      <dgm:prSet presAssocID="{FB105A75-1176-4709-AADB-5EF5DF59DBC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ubtitles"/>
        </a:ext>
      </dgm:extLst>
    </dgm:pt>
    <dgm:pt modelId="{7DA44428-1A9C-45B4-9203-FF38036956B3}" type="pres">
      <dgm:prSet presAssocID="{FB105A75-1176-4709-AADB-5EF5DF59DBC8}" presName="spaceRect" presStyleCnt="0"/>
      <dgm:spPr/>
    </dgm:pt>
    <dgm:pt modelId="{4E36730D-879C-40B7-B312-87DD40B7CA17}" type="pres">
      <dgm:prSet presAssocID="{FB105A75-1176-4709-AADB-5EF5DF59DBC8}" presName="textRect" presStyleLbl="revTx" presStyleIdx="2" presStyleCnt="4">
        <dgm:presLayoutVars>
          <dgm:chMax val="1"/>
          <dgm:chPref val="1"/>
        </dgm:presLayoutVars>
      </dgm:prSet>
      <dgm:spPr/>
    </dgm:pt>
    <dgm:pt modelId="{930482BF-86AB-4C8E-87EF-BAF7F6EF73F8}" type="pres">
      <dgm:prSet presAssocID="{E944C2C9-7A0C-4C90-B3DD-731BA0736A3C}" presName="sibTrans" presStyleCnt="0"/>
      <dgm:spPr/>
    </dgm:pt>
    <dgm:pt modelId="{82A4222D-40CB-4BF3-BF9A-551738549400}" type="pres">
      <dgm:prSet presAssocID="{3E3E36BB-571A-4FE5-9CDB-E342A1D663AB}" presName="compNode" presStyleCnt="0"/>
      <dgm:spPr/>
    </dgm:pt>
    <dgm:pt modelId="{86F6C6E9-C5F5-4FA7-B50A-9CF081B07641}" type="pres">
      <dgm:prSet presAssocID="{3E3E36BB-571A-4FE5-9CDB-E342A1D663AB}" presName="iconBgRect" presStyleLbl="bgShp" presStyleIdx="3" presStyleCnt="4"/>
      <dgm:spPr/>
    </dgm:pt>
    <dgm:pt modelId="{143C5DA8-2C84-47BC-9392-0C2D1FB4E812}" type="pres">
      <dgm:prSet presAssocID="{3E3E36BB-571A-4FE5-9CDB-E342A1D663AB}"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rocessor"/>
        </a:ext>
      </dgm:extLst>
    </dgm:pt>
    <dgm:pt modelId="{2F03BBBD-A2AE-4E26-8F37-1AEAB584C9A2}" type="pres">
      <dgm:prSet presAssocID="{3E3E36BB-571A-4FE5-9CDB-E342A1D663AB}" presName="spaceRect" presStyleCnt="0"/>
      <dgm:spPr/>
    </dgm:pt>
    <dgm:pt modelId="{CB47A1FC-51E1-4776-943C-AE988AAB4A6B}" type="pres">
      <dgm:prSet presAssocID="{3E3E36BB-571A-4FE5-9CDB-E342A1D663AB}" presName="textRect" presStyleLbl="revTx" presStyleIdx="3" presStyleCnt="4">
        <dgm:presLayoutVars>
          <dgm:chMax val="1"/>
          <dgm:chPref val="1"/>
        </dgm:presLayoutVars>
      </dgm:prSet>
      <dgm:spPr/>
    </dgm:pt>
  </dgm:ptLst>
  <dgm:cxnLst>
    <dgm:cxn modelId="{67B0E401-28F3-4AE4-B58A-E5C56602C139}" type="presOf" srcId="{2AB7AC29-6FC6-4357-A4BA-373A2E14AC81}" destId="{79401FF9-6889-4C5E-ABC5-F71A6A92B566}" srcOrd="0" destOrd="0" presId="urn:microsoft.com/office/officeart/2018/5/layout/IconCircleLabelList"/>
    <dgm:cxn modelId="{BD88A365-5404-486F-922D-B3E11E6C56BF}" type="presOf" srcId="{227C3CAB-CB00-43E2-9681-D34AAAA81F14}" destId="{683F307C-0BE2-409A-A1E6-48A55E8416A5}" srcOrd="0" destOrd="0" presId="urn:microsoft.com/office/officeart/2018/5/layout/IconCircleLabelList"/>
    <dgm:cxn modelId="{8F670E6D-6184-41C8-9B40-88B6E8DDCB0E}" type="presOf" srcId="{B96C2752-BA62-49B7-B0E6-4CDA6757E0FD}" destId="{E1087712-FA94-4C62-9460-6A6D108679D8}" srcOrd="0" destOrd="0" presId="urn:microsoft.com/office/officeart/2018/5/layout/IconCircleLabelList"/>
    <dgm:cxn modelId="{AA9A9278-E3C7-4EDD-8BF5-F1B3AB66E836}" srcId="{2AB7AC29-6FC6-4357-A4BA-373A2E14AC81}" destId="{227C3CAB-CB00-43E2-9681-D34AAAA81F14}" srcOrd="0" destOrd="0" parTransId="{C1CDFC19-B731-44F2-A31E-40604DEB789D}" sibTransId="{A3EFD3FC-DA25-4D4E-A1B4-F4365C8E3C8B}"/>
    <dgm:cxn modelId="{C26036CA-C110-4704-9D07-FC794B66B486}" type="presOf" srcId="{FB105A75-1176-4709-AADB-5EF5DF59DBC8}" destId="{4E36730D-879C-40B7-B312-87DD40B7CA17}" srcOrd="0" destOrd="0" presId="urn:microsoft.com/office/officeart/2018/5/layout/IconCircleLabelList"/>
    <dgm:cxn modelId="{98D8A0CC-1372-42F9-8098-394AB37BD44D}" type="presOf" srcId="{3E3E36BB-571A-4FE5-9CDB-E342A1D663AB}" destId="{CB47A1FC-51E1-4776-943C-AE988AAB4A6B}" srcOrd="0" destOrd="0" presId="urn:microsoft.com/office/officeart/2018/5/layout/IconCircleLabelList"/>
    <dgm:cxn modelId="{FDE18BCF-64E8-42E8-8218-87621A565CD0}" srcId="{2AB7AC29-6FC6-4357-A4BA-373A2E14AC81}" destId="{FB105A75-1176-4709-AADB-5EF5DF59DBC8}" srcOrd="2" destOrd="0" parTransId="{1D43CC51-85B6-433E-BC15-EDA317BC8818}" sibTransId="{E944C2C9-7A0C-4C90-B3DD-731BA0736A3C}"/>
    <dgm:cxn modelId="{20A449D7-A572-4422-9497-FAAAE893BAB4}" srcId="{2AB7AC29-6FC6-4357-A4BA-373A2E14AC81}" destId="{B96C2752-BA62-49B7-B0E6-4CDA6757E0FD}" srcOrd="1" destOrd="0" parTransId="{3B6855A3-5E44-4A74-9FBA-39AA1A660355}" sibTransId="{FA3760BA-2CC4-452A-9BB9-3D5FB07D46BF}"/>
    <dgm:cxn modelId="{C8B612D9-C79A-475A-BBB1-F083B6BEAF83}" srcId="{2AB7AC29-6FC6-4357-A4BA-373A2E14AC81}" destId="{3E3E36BB-571A-4FE5-9CDB-E342A1D663AB}" srcOrd="3" destOrd="0" parTransId="{F9A7DB69-8836-4856-A7FE-016683857F92}" sibTransId="{0CE34633-5D3B-4DD8-9997-33F0652A3B77}"/>
    <dgm:cxn modelId="{63454621-06DF-438B-9843-BCD93E25D67C}" type="presParOf" srcId="{79401FF9-6889-4C5E-ABC5-F71A6A92B566}" destId="{37F1FBAC-7A7B-40DB-8DA2-0397BE607100}" srcOrd="0" destOrd="0" presId="urn:microsoft.com/office/officeart/2018/5/layout/IconCircleLabelList"/>
    <dgm:cxn modelId="{50F8529F-946E-4877-8A35-DBE8B80E4A8C}" type="presParOf" srcId="{37F1FBAC-7A7B-40DB-8DA2-0397BE607100}" destId="{C88C3A0D-7AC7-4F19-AE83-12998E1865AE}" srcOrd="0" destOrd="0" presId="urn:microsoft.com/office/officeart/2018/5/layout/IconCircleLabelList"/>
    <dgm:cxn modelId="{BC27FCE1-273B-4CFE-AE78-9F35A228B0FC}" type="presParOf" srcId="{37F1FBAC-7A7B-40DB-8DA2-0397BE607100}" destId="{CC4937B5-F586-4246-BF87-0C72DB8FE4AF}" srcOrd="1" destOrd="0" presId="urn:microsoft.com/office/officeart/2018/5/layout/IconCircleLabelList"/>
    <dgm:cxn modelId="{6D545449-C1FB-4323-993A-D9C7136B7AF4}" type="presParOf" srcId="{37F1FBAC-7A7B-40DB-8DA2-0397BE607100}" destId="{B26992F1-B579-4116-891D-CA3E8C8847EE}" srcOrd="2" destOrd="0" presId="urn:microsoft.com/office/officeart/2018/5/layout/IconCircleLabelList"/>
    <dgm:cxn modelId="{47F2C75D-FB6D-4D69-BFDE-5974CB29ABCF}" type="presParOf" srcId="{37F1FBAC-7A7B-40DB-8DA2-0397BE607100}" destId="{683F307C-0BE2-409A-A1E6-48A55E8416A5}" srcOrd="3" destOrd="0" presId="urn:microsoft.com/office/officeart/2018/5/layout/IconCircleLabelList"/>
    <dgm:cxn modelId="{CB0D5FA3-9A74-4474-9748-96818EB6973A}" type="presParOf" srcId="{79401FF9-6889-4C5E-ABC5-F71A6A92B566}" destId="{D6D66315-2E84-47B4-8ECF-D64AED3095B6}" srcOrd="1" destOrd="0" presId="urn:microsoft.com/office/officeart/2018/5/layout/IconCircleLabelList"/>
    <dgm:cxn modelId="{5151DDB9-C743-4960-A137-A79374E28AF7}" type="presParOf" srcId="{79401FF9-6889-4C5E-ABC5-F71A6A92B566}" destId="{8415987D-C9DF-428D-84F1-3958D2C653F6}" srcOrd="2" destOrd="0" presId="urn:microsoft.com/office/officeart/2018/5/layout/IconCircleLabelList"/>
    <dgm:cxn modelId="{D26371AB-668C-4F49-94FD-E50BD5807229}" type="presParOf" srcId="{8415987D-C9DF-428D-84F1-3958D2C653F6}" destId="{A40EF0B6-93B8-43C6-B986-F9B2E95465BE}" srcOrd="0" destOrd="0" presId="urn:microsoft.com/office/officeart/2018/5/layout/IconCircleLabelList"/>
    <dgm:cxn modelId="{1FCDE05E-2A7D-4E9B-B99D-79505E462924}" type="presParOf" srcId="{8415987D-C9DF-428D-84F1-3958D2C653F6}" destId="{85996EAD-8FBF-4C94-BEA9-98E789F7507C}" srcOrd="1" destOrd="0" presId="urn:microsoft.com/office/officeart/2018/5/layout/IconCircleLabelList"/>
    <dgm:cxn modelId="{E927D5C6-61DD-4CD1-B738-00E58DD743FE}" type="presParOf" srcId="{8415987D-C9DF-428D-84F1-3958D2C653F6}" destId="{0B713A2D-0B93-40C7-8D9B-3E44AE41E69A}" srcOrd="2" destOrd="0" presId="urn:microsoft.com/office/officeart/2018/5/layout/IconCircleLabelList"/>
    <dgm:cxn modelId="{9FB51751-FF23-4D58-A768-5489AD921689}" type="presParOf" srcId="{8415987D-C9DF-428D-84F1-3958D2C653F6}" destId="{E1087712-FA94-4C62-9460-6A6D108679D8}" srcOrd="3" destOrd="0" presId="urn:microsoft.com/office/officeart/2018/5/layout/IconCircleLabelList"/>
    <dgm:cxn modelId="{195B8FE9-FCBC-4859-B2EF-7D1F26276FE0}" type="presParOf" srcId="{79401FF9-6889-4C5E-ABC5-F71A6A92B566}" destId="{82A5DD4B-F608-452A-9BD6-1897743092C5}" srcOrd="3" destOrd="0" presId="urn:microsoft.com/office/officeart/2018/5/layout/IconCircleLabelList"/>
    <dgm:cxn modelId="{69E7C3B6-465D-4E7C-A695-56BABBE3C42A}" type="presParOf" srcId="{79401FF9-6889-4C5E-ABC5-F71A6A92B566}" destId="{E1B4BFC6-E047-4988-B354-90AA1293FE42}" srcOrd="4" destOrd="0" presId="urn:microsoft.com/office/officeart/2018/5/layout/IconCircleLabelList"/>
    <dgm:cxn modelId="{622A27E6-B293-4F54-A0B2-DD4FD814C22F}" type="presParOf" srcId="{E1B4BFC6-E047-4988-B354-90AA1293FE42}" destId="{F7949DDD-E4B4-4E8B-AC45-49A10CABD4B5}" srcOrd="0" destOrd="0" presId="urn:microsoft.com/office/officeart/2018/5/layout/IconCircleLabelList"/>
    <dgm:cxn modelId="{750FE2C4-3329-4C3A-871A-0CB48CE60D5D}" type="presParOf" srcId="{E1B4BFC6-E047-4988-B354-90AA1293FE42}" destId="{031B0428-41A4-489A-B9DF-9DC5DA612E81}" srcOrd="1" destOrd="0" presId="urn:microsoft.com/office/officeart/2018/5/layout/IconCircleLabelList"/>
    <dgm:cxn modelId="{BE189B7E-FBDC-4299-80A1-32C62D22AD04}" type="presParOf" srcId="{E1B4BFC6-E047-4988-B354-90AA1293FE42}" destId="{7DA44428-1A9C-45B4-9203-FF38036956B3}" srcOrd="2" destOrd="0" presId="urn:microsoft.com/office/officeart/2018/5/layout/IconCircleLabelList"/>
    <dgm:cxn modelId="{04633D6A-F3E6-41DA-856F-EFB26DA9864E}" type="presParOf" srcId="{E1B4BFC6-E047-4988-B354-90AA1293FE42}" destId="{4E36730D-879C-40B7-B312-87DD40B7CA17}" srcOrd="3" destOrd="0" presId="urn:microsoft.com/office/officeart/2018/5/layout/IconCircleLabelList"/>
    <dgm:cxn modelId="{DEB9B703-986D-4EEE-8FBD-F5DD671CC482}" type="presParOf" srcId="{79401FF9-6889-4C5E-ABC5-F71A6A92B566}" destId="{930482BF-86AB-4C8E-87EF-BAF7F6EF73F8}" srcOrd="5" destOrd="0" presId="urn:microsoft.com/office/officeart/2018/5/layout/IconCircleLabelList"/>
    <dgm:cxn modelId="{E8A14BC8-AAE3-4006-B349-9810CE13087F}" type="presParOf" srcId="{79401FF9-6889-4C5E-ABC5-F71A6A92B566}" destId="{82A4222D-40CB-4BF3-BF9A-551738549400}" srcOrd="6" destOrd="0" presId="urn:microsoft.com/office/officeart/2018/5/layout/IconCircleLabelList"/>
    <dgm:cxn modelId="{CE9E2870-B954-417F-A722-BD29380FAB17}" type="presParOf" srcId="{82A4222D-40CB-4BF3-BF9A-551738549400}" destId="{86F6C6E9-C5F5-4FA7-B50A-9CF081B07641}" srcOrd="0" destOrd="0" presId="urn:microsoft.com/office/officeart/2018/5/layout/IconCircleLabelList"/>
    <dgm:cxn modelId="{7B49CA54-1CB4-45E9-944D-30D45AB71DF9}" type="presParOf" srcId="{82A4222D-40CB-4BF3-BF9A-551738549400}" destId="{143C5DA8-2C84-47BC-9392-0C2D1FB4E812}" srcOrd="1" destOrd="0" presId="urn:microsoft.com/office/officeart/2018/5/layout/IconCircleLabelList"/>
    <dgm:cxn modelId="{4D8EB8A4-811F-4512-9838-55E11FCE0039}" type="presParOf" srcId="{82A4222D-40CB-4BF3-BF9A-551738549400}" destId="{2F03BBBD-A2AE-4E26-8F37-1AEAB584C9A2}" srcOrd="2" destOrd="0" presId="urn:microsoft.com/office/officeart/2018/5/layout/IconCircleLabelList"/>
    <dgm:cxn modelId="{68B18649-DD57-48BC-A4ED-1B07037E3AC4}" type="presParOf" srcId="{82A4222D-40CB-4BF3-BF9A-551738549400}" destId="{CB47A1FC-51E1-4776-943C-AE988AAB4A6B}"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654E2F-4C2E-4D77-AB3E-BF56466463A7}">
      <dsp:nvSpPr>
        <dsp:cNvPr id="0" name=""/>
        <dsp:cNvSpPr/>
      </dsp:nvSpPr>
      <dsp:spPr>
        <a:xfrm>
          <a:off x="0" y="0"/>
          <a:ext cx="4772738" cy="1432083"/>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ISO/IEC 42001 – global AI governance standard (2023).</a:t>
          </a:r>
          <a:endParaRPr lang="en-US" sz="2100" kern="1200"/>
        </a:p>
      </dsp:txBody>
      <dsp:txXfrm>
        <a:off x="41944" y="41944"/>
        <a:ext cx="3227409" cy="1348195"/>
      </dsp:txXfrm>
    </dsp:sp>
    <dsp:sp modelId="{8CECCD0C-C33F-4606-8D18-7D0CC0723927}">
      <dsp:nvSpPr>
        <dsp:cNvPr id="0" name=""/>
        <dsp:cNvSpPr/>
      </dsp:nvSpPr>
      <dsp:spPr>
        <a:xfrm>
          <a:off x="421124" y="1670764"/>
          <a:ext cx="4772738" cy="1432083"/>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FTC / EU AI Act basics – accountability and risk tiers.</a:t>
          </a:r>
          <a:endParaRPr lang="en-US" sz="2100" kern="1200"/>
        </a:p>
      </dsp:txBody>
      <dsp:txXfrm>
        <a:off x="463068" y="1712708"/>
        <a:ext cx="3336872" cy="1348195"/>
      </dsp:txXfrm>
    </dsp:sp>
    <dsp:sp modelId="{D627A38E-E18C-4367-AC87-5F0FCF27433C}">
      <dsp:nvSpPr>
        <dsp:cNvPr id="0" name=""/>
        <dsp:cNvSpPr/>
      </dsp:nvSpPr>
      <dsp:spPr>
        <a:xfrm>
          <a:off x="842248" y="3341529"/>
          <a:ext cx="4772738" cy="1432083"/>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b="0" i="0" kern="1200" baseline="0"/>
            <a:t>Only 28 % of Fortune 500 companies have AI governance frameworks (Deloitte 2025).</a:t>
          </a:r>
          <a:endParaRPr lang="en-US" sz="2100" kern="1200"/>
        </a:p>
      </dsp:txBody>
      <dsp:txXfrm>
        <a:off x="884192" y="3383473"/>
        <a:ext cx="3336872" cy="1348195"/>
      </dsp:txXfrm>
    </dsp:sp>
    <dsp:sp modelId="{A06F9035-5197-4D08-95C4-F70A3E2E4728}">
      <dsp:nvSpPr>
        <dsp:cNvPr id="0" name=""/>
        <dsp:cNvSpPr/>
      </dsp:nvSpPr>
      <dsp:spPr>
        <a:xfrm>
          <a:off x="3841884" y="1085996"/>
          <a:ext cx="930854" cy="930854"/>
        </a:xfrm>
        <a:prstGeom prst="downArrow">
          <a:avLst>
            <a:gd name="adj1" fmla="val 55000"/>
            <a:gd name="adj2" fmla="val 45000"/>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051326" y="1085996"/>
        <a:ext cx="511970" cy="700468"/>
      </dsp:txXfrm>
    </dsp:sp>
    <dsp:sp modelId="{2AE757DC-90A9-4229-BBF0-10844CDBE158}">
      <dsp:nvSpPr>
        <dsp:cNvPr id="0" name=""/>
        <dsp:cNvSpPr/>
      </dsp:nvSpPr>
      <dsp:spPr>
        <a:xfrm>
          <a:off x="4263008" y="2747214"/>
          <a:ext cx="930854" cy="930854"/>
        </a:xfrm>
        <a:prstGeom prst="downArrow">
          <a:avLst>
            <a:gd name="adj1" fmla="val 55000"/>
            <a:gd name="adj2" fmla="val 45000"/>
          </a:avLst>
        </a:prstGeom>
        <a:solidFill>
          <a:schemeClr val="accent3">
            <a:tint val="40000"/>
            <a:alpha val="90000"/>
            <a:hueOff val="0"/>
            <a:satOff val="0"/>
            <a:lumOff val="0"/>
            <a:alphaOff val="0"/>
          </a:schemeClr>
        </a:solidFill>
        <a:ln w="1905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472450" y="2747214"/>
        <a:ext cx="511970" cy="7004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C3A0D-7AC7-4F19-AE83-12998E1865AE}">
      <dsp:nvSpPr>
        <dsp:cNvPr id="0" name=""/>
        <dsp:cNvSpPr/>
      </dsp:nvSpPr>
      <dsp:spPr>
        <a:xfrm>
          <a:off x="489363" y="853162"/>
          <a:ext cx="1242957" cy="1242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4937B5-F586-4246-BF87-0C72DB8FE4AF}">
      <dsp:nvSpPr>
        <dsp:cNvPr id="0" name=""/>
        <dsp:cNvSpPr/>
      </dsp:nvSpPr>
      <dsp:spPr>
        <a:xfrm>
          <a:off x="754256" y="1118055"/>
          <a:ext cx="713172" cy="71317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3F307C-0BE2-409A-A1E6-48A55E8416A5}">
      <dsp:nvSpPr>
        <dsp:cNvPr id="0" name=""/>
        <dsp:cNvSpPr/>
      </dsp:nvSpPr>
      <dsp:spPr>
        <a:xfrm>
          <a:off x="92024" y="2483271"/>
          <a:ext cx="203763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a:t>Be My Eyes – AI image interpretation for blind users</a:t>
          </a:r>
          <a:endParaRPr lang="en-US" sz="1100" kern="1200"/>
        </a:p>
      </dsp:txBody>
      <dsp:txXfrm>
        <a:off x="92024" y="2483271"/>
        <a:ext cx="2037636" cy="720000"/>
      </dsp:txXfrm>
    </dsp:sp>
    <dsp:sp modelId="{A40EF0B6-93B8-43C6-B986-F9B2E95465BE}">
      <dsp:nvSpPr>
        <dsp:cNvPr id="0" name=""/>
        <dsp:cNvSpPr/>
      </dsp:nvSpPr>
      <dsp:spPr>
        <a:xfrm>
          <a:off x="2883585" y="853162"/>
          <a:ext cx="1242957" cy="1242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5996EAD-8FBF-4C94-BEA9-98E789F7507C}">
      <dsp:nvSpPr>
        <dsp:cNvPr id="0" name=""/>
        <dsp:cNvSpPr/>
      </dsp:nvSpPr>
      <dsp:spPr>
        <a:xfrm>
          <a:off x="3148478" y="1118055"/>
          <a:ext cx="713172" cy="71317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087712-FA94-4C62-9460-6A6D108679D8}">
      <dsp:nvSpPr>
        <dsp:cNvPr id="0" name=""/>
        <dsp:cNvSpPr/>
      </dsp:nvSpPr>
      <dsp:spPr>
        <a:xfrm>
          <a:off x="2486246" y="2483271"/>
          <a:ext cx="203763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a:t>Seeing AI – real-time scene narration</a:t>
          </a:r>
          <a:endParaRPr lang="en-US" sz="1100" kern="1200"/>
        </a:p>
      </dsp:txBody>
      <dsp:txXfrm>
        <a:off x="2486246" y="2483271"/>
        <a:ext cx="2037636" cy="720000"/>
      </dsp:txXfrm>
    </dsp:sp>
    <dsp:sp modelId="{F7949DDD-E4B4-4E8B-AC45-49A10CABD4B5}">
      <dsp:nvSpPr>
        <dsp:cNvPr id="0" name=""/>
        <dsp:cNvSpPr/>
      </dsp:nvSpPr>
      <dsp:spPr>
        <a:xfrm>
          <a:off x="5277808" y="853162"/>
          <a:ext cx="1242957" cy="1242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31B0428-41A4-489A-B9DF-9DC5DA612E81}">
      <dsp:nvSpPr>
        <dsp:cNvPr id="0" name=""/>
        <dsp:cNvSpPr/>
      </dsp:nvSpPr>
      <dsp:spPr>
        <a:xfrm>
          <a:off x="5542700" y="1118055"/>
          <a:ext cx="713172" cy="71317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36730D-879C-40B7-B312-87DD40B7CA17}">
      <dsp:nvSpPr>
        <dsp:cNvPr id="0" name=""/>
        <dsp:cNvSpPr/>
      </dsp:nvSpPr>
      <dsp:spPr>
        <a:xfrm>
          <a:off x="4880469" y="2483271"/>
          <a:ext cx="203763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a:t>Ava – AI-driven live captions</a:t>
          </a:r>
          <a:endParaRPr lang="en-US" sz="1100" kern="1200"/>
        </a:p>
      </dsp:txBody>
      <dsp:txXfrm>
        <a:off x="4880469" y="2483271"/>
        <a:ext cx="2037636" cy="720000"/>
      </dsp:txXfrm>
    </dsp:sp>
    <dsp:sp modelId="{86F6C6E9-C5F5-4FA7-B50A-9CF081B07641}">
      <dsp:nvSpPr>
        <dsp:cNvPr id="0" name=""/>
        <dsp:cNvSpPr/>
      </dsp:nvSpPr>
      <dsp:spPr>
        <a:xfrm>
          <a:off x="7672030" y="853162"/>
          <a:ext cx="1242957" cy="124295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43C5DA8-2C84-47BC-9392-0C2D1FB4E812}">
      <dsp:nvSpPr>
        <dsp:cNvPr id="0" name=""/>
        <dsp:cNvSpPr/>
      </dsp:nvSpPr>
      <dsp:spPr>
        <a:xfrm>
          <a:off x="7936923" y="1118055"/>
          <a:ext cx="713172" cy="713172"/>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47A1FC-51E1-4776-943C-AE988AAB4A6B}">
      <dsp:nvSpPr>
        <dsp:cNvPr id="0" name=""/>
        <dsp:cNvSpPr/>
      </dsp:nvSpPr>
      <dsp:spPr>
        <a:xfrm>
          <a:off x="7274691" y="2483271"/>
          <a:ext cx="2037636"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sz="1100" b="0" i="0" kern="1200" baseline="0"/>
            <a:t>Big tech: Microsoft, Google, OpenAI integrating inclusive design</a:t>
          </a:r>
          <a:endParaRPr lang="en-US" sz="1100" kern="1200"/>
        </a:p>
      </dsp:txBody>
      <dsp:txXfrm>
        <a:off x="7274691" y="2483271"/>
        <a:ext cx="2037636" cy="720000"/>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2CB96D7-F201-492C-AA50-574A730BC27F}" type="datetimeFigureOut">
              <a:rPr lang="en-US" smtClean="0"/>
              <a:t>12/2/2025</a:t>
            </a:fld>
            <a:endParaRPr lang="en-US"/>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E9D563E-BCB2-465B-8A3C-AC86CE64F69C}" type="slidenum">
              <a:rPr lang="en-US" smtClean="0"/>
              <a:t>‹#›</a:t>
            </a:fld>
            <a:endParaRPr lang="en-US"/>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D16CA8-7DCC-4F2C-A1EF-C632B9D3E96D}" type="datetimeFigureOut">
              <a:rPr lang="en-US" smtClean="0"/>
              <a:t>12/2/2025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990660-4B7D-4C11-96DB-B19FFA8CA93C}" type="slidenum">
              <a:rPr lang="en-US" smtClean="0"/>
              <a:t>‹#›</a:t>
            </a:fld>
            <a:endParaRPr lang="en-US"/>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was this thing called retro futurism.</a:t>
            </a:r>
          </a:p>
          <a:p>
            <a:endParaRPr lang="en-US"/>
          </a:p>
          <a:p>
            <a:r>
              <a:rPr lang="en-US"/>
              <a:t>It is an optimistic view on the future</a:t>
            </a:r>
          </a:p>
          <a:p>
            <a:endParaRPr lang="en-US"/>
          </a:p>
          <a:p>
            <a:r>
              <a:rPr lang="en-US"/>
              <a:t>. But one thing that was so fun and exciting about it was it was romanticized</a:t>
            </a:r>
          </a:p>
        </p:txBody>
      </p:sp>
      <p:sp>
        <p:nvSpPr>
          <p:cNvPr id="4" name="Slide Number Placeholder 3"/>
          <p:cNvSpPr>
            <a:spLocks noGrp="1"/>
          </p:cNvSpPr>
          <p:nvPr>
            <p:ph type="sldNum" sz="quarter" idx="5"/>
          </p:nvPr>
        </p:nvSpPr>
        <p:spPr/>
        <p:txBody>
          <a:bodyPr/>
          <a:lstStyle/>
          <a:p>
            <a:fld id="{8B990660-4B7D-4C11-96DB-B19FFA8CA93C}" type="slidenum">
              <a:rPr lang="en-US" smtClean="0"/>
              <a:t>1</a:t>
            </a:fld>
            <a:endParaRPr lang="en-US"/>
          </a:p>
        </p:txBody>
      </p:sp>
    </p:spTree>
    <p:extLst>
      <p:ext uri="{BB962C8B-B14F-4D97-AF65-F5344CB8AC3E}">
        <p14:creationId xmlns:p14="http://schemas.microsoft.com/office/powerpoint/2010/main" val="1933934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b="1"/>
              <a:t>We’re going to see how AI reflects our words. </a:t>
            </a:r>
          </a:p>
          <a:p>
            <a:r>
              <a:rPr lang="en-US" b="1"/>
              <a:t>It doesn’t have beliefs  it mirrors human language patterns. </a:t>
            </a:r>
          </a:p>
          <a:p>
            <a:r>
              <a:rPr lang="en-US" b="1"/>
              <a:t>Let’s test how small changes in phrasing shift its tone or theology.”</a:t>
            </a:r>
          </a:p>
          <a:p>
            <a:endParaRPr lang="en-US" b="1"/>
          </a:p>
          <a:p>
            <a:endParaRPr lang="en-US" b="1"/>
          </a:p>
          <a:p>
            <a:endParaRPr lang="en-US" b="1"/>
          </a:p>
        </p:txBody>
      </p:sp>
      <p:sp>
        <p:nvSpPr>
          <p:cNvPr id="4" name="Slide Number Placeholder 3"/>
          <p:cNvSpPr>
            <a:spLocks noGrp="1"/>
          </p:cNvSpPr>
          <p:nvPr>
            <p:ph type="sldNum" sz="quarter" idx="5"/>
          </p:nvPr>
        </p:nvSpPr>
        <p:spPr/>
        <p:txBody>
          <a:bodyPr/>
          <a:lstStyle/>
          <a:p>
            <a:fld id="{8B990660-4B7D-4C11-96DB-B19FFA8CA93C}" type="slidenum">
              <a:rPr lang="en-US" smtClean="0"/>
              <a:t>10</a:t>
            </a:fld>
            <a:endParaRPr lang="en-US"/>
          </a:p>
        </p:txBody>
      </p:sp>
    </p:spTree>
    <p:extLst>
      <p:ext uri="{BB962C8B-B14F-4D97-AF65-F5344CB8AC3E}">
        <p14:creationId xmlns:p14="http://schemas.microsoft.com/office/powerpoint/2010/main" val="3638510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a:br>
            <a:endParaRPr lang="en-US"/>
          </a:p>
          <a:p>
            <a:r>
              <a:rPr lang="en-US"/>
              <a:t>2.Neutral Prompt (Baseline)</a:t>
            </a:r>
          </a:p>
          <a:p>
            <a:r>
              <a:rPr lang="en-US"/>
              <a:t>“What is faith?”</a:t>
            </a:r>
          </a:p>
          <a:p>
            <a:br>
              <a:rPr lang="en-US"/>
            </a:br>
            <a:endParaRPr lang="en-US"/>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11</a:t>
            </a:fld>
            <a:endParaRPr lang="en-US"/>
          </a:p>
        </p:txBody>
      </p:sp>
    </p:spTree>
    <p:extLst>
      <p:ext uri="{BB962C8B-B14F-4D97-AF65-F5344CB8AC3E}">
        <p14:creationId xmlns:p14="http://schemas.microsoft.com/office/powerpoint/2010/main" val="3804561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3. Emotionally Framed Prompt</a:t>
            </a:r>
          </a:p>
          <a:p>
            <a:r>
              <a:rPr lang="en-US"/>
              <a:t>Why is faith the only true source of peace in life?”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This introduces a soft bias  AI will likely affirm or gently broaden the statement.</a:t>
            </a:r>
            <a:br>
              <a:rPr lang="en-US"/>
            </a:br>
            <a:r>
              <a:rPr lang="en-US"/>
              <a:t>Pause and ask: </a:t>
            </a:r>
            <a:r>
              <a:rPr lang="en-US" i="1"/>
              <a:t>Did the model agree with you or challenge you?</a:t>
            </a:r>
            <a:endParaRPr lang="en-US"/>
          </a:p>
          <a:p>
            <a:endParaRPr lang="en-US"/>
          </a:p>
          <a:p>
            <a:r>
              <a:rPr lang="en-US" b="1"/>
              <a:t>4. Skeptical Prompt</a:t>
            </a:r>
          </a:p>
          <a:p>
            <a:r>
              <a:rPr lang="en-US"/>
              <a:t>Why do some people lose faith in God?”</a:t>
            </a:r>
          </a:p>
          <a:p>
            <a:r>
              <a:rPr lang="en-US"/>
              <a:t>This shifts the frame to </a:t>
            </a:r>
            <a:r>
              <a:rPr lang="en-US" i="1"/>
              <a:t>doubt</a:t>
            </a:r>
            <a:r>
              <a:rPr lang="en-US"/>
              <a:t>. The tone becomes psychological or sociological  showing bias toward empathy or rationalism.</a:t>
            </a:r>
            <a:br>
              <a:rPr lang="en-US"/>
            </a:br>
            <a:r>
              <a:rPr lang="en-US"/>
              <a:t>Ask: </a:t>
            </a:r>
            <a:r>
              <a:rPr lang="en-US" i="1"/>
              <a:t>Does the tone feel colder or analytical now?</a:t>
            </a:r>
            <a:endParaRPr lang="en-US"/>
          </a:p>
          <a:p>
            <a:br>
              <a:rPr lang="en-US"/>
            </a:br>
            <a:endParaRPr lang="en-US"/>
          </a:p>
          <a:p>
            <a:r>
              <a:rPr lang="en-US" b="1"/>
              <a:t>5. Assumptive / Cultural Bias Prompt</a:t>
            </a:r>
          </a:p>
          <a:p>
            <a:r>
              <a:rPr lang="en-US"/>
              <a:t>Why do people without faith live empty lives?”</a:t>
            </a:r>
          </a:p>
          <a:p>
            <a:r>
              <a:rPr lang="en-US"/>
              <a:t>“Here’s where they’ll see overt bias appear. The AI may push back or politely reframe  demonstrating built-in guardrails against prejudice.</a:t>
            </a:r>
          </a:p>
          <a:p>
            <a:br>
              <a:rPr lang="en-US"/>
            </a:br>
            <a:endParaRPr lang="en-US"/>
          </a:p>
          <a:p>
            <a:r>
              <a:rPr lang="en-US" b="1"/>
              <a:t>6. Reflective Group Prompt</a:t>
            </a:r>
          </a:p>
          <a:p>
            <a:r>
              <a:rPr lang="en-US"/>
              <a:t>“How does language shape spiritual understanding?”</a:t>
            </a:r>
          </a:p>
          <a:p>
            <a:r>
              <a:rPr lang="en-US"/>
              <a:t>That one brings it full circle  they’ll see the model respond philosophically, showing how </a:t>
            </a:r>
            <a:r>
              <a:rPr lang="en-US" i="1"/>
              <a:t>our phrasing trains our theology</a:t>
            </a:r>
            <a:r>
              <a:rPr lang="en-US"/>
              <a:t> inside a machine.</a:t>
            </a:r>
          </a:p>
          <a:p>
            <a:br>
              <a:rPr lang="en-US"/>
            </a:br>
            <a:endParaRPr lang="en-US"/>
          </a:p>
          <a:p>
            <a:r>
              <a:rPr lang="en-US" b="1"/>
              <a:t>7. Wrap-Up Line (You Close With)</a:t>
            </a:r>
            <a:endParaRPr lang="en-US"/>
          </a:p>
          <a:p>
            <a:r>
              <a:rPr lang="en-US"/>
              <a:t>“AI doesn’t carry the Word  it carries our words. So, what we feed it, it reflects back. That’s why discernment matters online.”</a:t>
            </a:r>
          </a:p>
          <a:p>
            <a:r>
              <a:rPr lang="en-US"/>
              <a:t>Notice the difference in tone, even though both are simple questions.</a:t>
            </a:r>
          </a:p>
          <a:p>
            <a:r>
              <a:rPr lang="en-US"/>
              <a:t>Machines don’t choose sides—but the data they’re trained on already has sides.</a:t>
            </a:r>
          </a:p>
          <a:p>
            <a:r>
              <a:rPr lang="en-US"/>
              <a:t>Even AI inherits our prejudice.</a:t>
            </a:r>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12</a:t>
            </a:fld>
            <a:endParaRPr lang="en-US"/>
          </a:p>
        </p:txBody>
      </p:sp>
    </p:spTree>
    <p:extLst>
      <p:ext uri="{BB962C8B-B14F-4D97-AF65-F5344CB8AC3E}">
        <p14:creationId xmlns:p14="http://schemas.microsoft.com/office/powerpoint/2010/main" val="3838039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True theological work is born from prayer. Each paper should be an act of devotion, a labor of dependence on God for wisdom. </a:t>
            </a:r>
          </a:p>
          <a:p>
            <a:r>
              <a:rPr lang="en-US"/>
              <a:t>When students turn to AI instead of to Scripture, prayer, and the Spirit, they substitute technical efficiency for spiritual vitality. </a:t>
            </a:r>
          </a:p>
          <a:p>
            <a:r>
              <a:rPr lang="en-US"/>
              <a:t>The danger is subtle, but real: learning to rely on machines more than on God.</a:t>
            </a:r>
            <a:br>
              <a:rPr lang="en-US"/>
            </a:br>
            <a:r>
              <a:rPr lang="en-US"/>
              <a:t>Matthew Henry put it this way: “Those who would have wisdom must get it from God by prayer. It must be fetched in by prayer.</a:t>
            </a:r>
          </a:p>
          <a:p>
            <a:r>
              <a:rPr lang="en-US"/>
              <a:t>” Seminary writing is a place where students learn this very thing—seeking wisdom not by automation but by submission. </a:t>
            </a:r>
          </a:p>
          <a:p>
            <a:r>
              <a:rPr lang="en-US"/>
              <a:t>Using AI to write theological papers trains the heart away from humility and toward self-sufficiency.</a:t>
            </a:r>
            <a:br>
              <a:rPr lang="en-US"/>
            </a:br>
            <a:endParaRPr lang="en-US"/>
          </a:p>
          <a:p>
            <a:pPr fontAlgn="base"/>
            <a:r>
              <a:rPr lang="en-US"/>
              <a:t>This is written by a  group called Ai and faith that just merged with </a:t>
            </a:r>
            <a:r>
              <a:rPr lang="en-US" sz="1200" b="1" i="0" kern="1200">
                <a:solidFill>
                  <a:schemeClr val="tx1"/>
                </a:solidFill>
                <a:effectLst/>
                <a:latin typeface="+mn-lt"/>
                <a:ea typeface="+mn-ea"/>
                <a:cs typeface="+mn-cs"/>
              </a:rPr>
              <a:t>Gentle Reformation</a:t>
            </a:r>
          </a:p>
          <a:p>
            <a:br>
              <a:rPr lang="en-US"/>
            </a:br>
            <a:r>
              <a:rPr lang="en-US"/>
              <a:t>their missions is to  “Bring the fundamental values of the world’s major religions into the emerging debate on the ethical development of Artificial intelligence and related technologies” </a:t>
            </a:r>
          </a:p>
          <a:p>
            <a:endParaRPr lang="en-US"/>
          </a:p>
          <a:p>
            <a:endParaRPr lang="en-US"/>
          </a:p>
          <a:p>
            <a:r>
              <a:rPr lang="en-US"/>
              <a:t>“</a:t>
            </a:r>
          </a:p>
        </p:txBody>
      </p:sp>
      <p:sp>
        <p:nvSpPr>
          <p:cNvPr id="4" name="Slide Number Placeholder 3"/>
          <p:cNvSpPr>
            <a:spLocks noGrp="1"/>
          </p:cNvSpPr>
          <p:nvPr>
            <p:ph type="sldNum" sz="quarter" idx="5"/>
          </p:nvPr>
        </p:nvSpPr>
        <p:spPr/>
        <p:txBody>
          <a:bodyPr/>
          <a:lstStyle/>
          <a:p>
            <a:fld id="{8B990660-4B7D-4C11-96DB-B19FFA8CA93C}" type="slidenum">
              <a:rPr lang="en-US" smtClean="0"/>
              <a:t>13</a:t>
            </a:fld>
            <a:endParaRPr lang="en-US"/>
          </a:p>
        </p:txBody>
      </p:sp>
    </p:spTree>
    <p:extLst>
      <p:ext uri="{BB962C8B-B14F-4D97-AF65-F5344CB8AC3E}">
        <p14:creationId xmlns:p14="http://schemas.microsoft.com/office/powerpoint/2010/main" val="291407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Sometimes AI makes things up with absolute confidence,  but there are two words we need to zero in on. </a:t>
            </a:r>
          </a:p>
          <a:p>
            <a:r>
              <a:rPr lang="en-US"/>
              <a:t>These two words, as humans are inherently an implicit flaw, we can’t tell we have them unless we are told. </a:t>
            </a:r>
          </a:p>
          <a:p>
            <a:endParaRPr lang="en-US"/>
          </a:p>
          <a:p>
            <a:r>
              <a:rPr lang="en-US"/>
              <a:t>So, if humans are programming AI, and data is collected from humans, we would then pass down these  two flaws </a:t>
            </a:r>
          </a:p>
          <a:p>
            <a:r>
              <a:rPr lang="en-US"/>
              <a:t>Not by purpose, but it is just in our coding. </a:t>
            </a:r>
          </a:p>
          <a:p>
            <a:endParaRPr lang="en-US"/>
          </a:p>
          <a:p>
            <a:endParaRPr lang="en-US"/>
          </a:p>
          <a:p>
            <a:r>
              <a:rPr lang="en-US"/>
              <a:t>Hallucinations   - a confident error born from pattern, not truth. AI isn’t lying; it’s guessing. And sometimes we mistake confidence for wisdom.”</a:t>
            </a:r>
          </a:p>
          <a:p>
            <a:endParaRPr lang="en-US"/>
          </a:p>
          <a:p>
            <a:r>
              <a:rPr lang="en-US"/>
              <a:t>False confidence – and why  pass down false confidence of a perfect being, because again we are  pushing our implicit bias to that model due to the assumption of this endless knowledge. </a:t>
            </a:r>
          </a:p>
          <a:p>
            <a:endParaRPr lang="en-US"/>
          </a:p>
          <a:p>
            <a:r>
              <a:rPr lang="en-US"/>
              <a:t> AND </a:t>
            </a:r>
          </a:p>
          <a:p>
            <a:endParaRPr lang="en-US"/>
          </a:p>
          <a:p>
            <a:r>
              <a:rPr lang="en-US"/>
              <a:t>…..</a:t>
            </a:r>
          </a:p>
          <a:p>
            <a:r>
              <a:rPr lang="en-US"/>
              <a:t>That piece felt real because AI is confident it    always confident.</a:t>
            </a:r>
            <a:br>
              <a:rPr lang="en-US"/>
            </a:br>
            <a:r>
              <a:rPr lang="en-US"/>
              <a:t>It doesn’t blush, it doesn’t hesitate, it doesn't wonder if it might be wrong.</a:t>
            </a:r>
            <a:br>
              <a:rPr lang="en-US"/>
            </a:br>
            <a:r>
              <a:rPr lang="en-US"/>
              <a:t>It predicts words that sound right with the faith of a liar who believes his own story, because it was designed that way.”</a:t>
            </a:r>
          </a:p>
        </p:txBody>
      </p:sp>
      <p:sp>
        <p:nvSpPr>
          <p:cNvPr id="4" name="Slide Number Placeholder 3"/>
          <p:cNvSpPr>
            <a:spLocks noGrp="1"/>
          </p:cNvSpPr>
          <p:nvPr>
            <p:ph type="sldNum" sz="quarter" idx="5"/>
          </p:nvPr>
        </p:nvSpPr>
        <p:spPr/>
        <p:txBody>
          <a:bodyPr/>
          <a:lstStyle/>
          <a:p>
            <a:fld id="{8B990660-4B7D-4C11-96DB-B19FFA8CA93C}" type="slidenum">
              <a:rPr lang="en-US" smtClean="0"/>
              <a:t>14</a:t>
            </a:fld>
            <a:endParaRPr lang="en-US"/>
          </a:p>
        </p:txBody>
      </p:sp>
    </p:spTree>
    <p:extLst>
      <p:ext uri="{BB962C8B-B14F-4D97-AF65-F5344CB8AC3E}">
        <p14:creationId xmlns:p14="http://schemas.microsoft.com/office/powerpoint/2010/main" val="18548346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RECAPP FIRST THEN TRANSISTION TO BELOW </a:t>
            </a:r>
          </a:p>
          <a:p>
            <a:endParaRPr lang="en-US"/>
          </a:p>
          <a:p>
            <a:r>
              <a:rPr lang="en-US"/>
              <a:t>“Let’s pause right here.</a:t>
            </a:r>
            <a:br>
              <a:rPr lang="en-US"/>
            </a:br>
            <a:r>
              <a:rPr lang="en-US"/>
              <a:t>Hallucinations and false confidence</a:t>
            </a:r>
          </a:p>
          <a:p>
            <a:r>
              <a:rPr lang="en-US"/>
              <a:t>those are the twin flaws that define both humanity and the machine.</a:t>
            </a:r>
            <a:br>
              <a:rPr lang="en-US"/>
            </a:br>
            <a:r>
              <a:rPr lang="en-US"/>
              <a:t>One guesses without truth, the other assumes without humility.</a:t>
            </a:r>
            <a:br>
              <a:rPr lang="en-US"/>
            </a:br>
            <a:r>
              <a:rPr lang="en-US"/>
              <a:t>The difference is, we can still choose to learn from it.”</a:t>
            </a:r>
          </a:p>
          <a:p>
            <a:endParaRPr lang="en-US"/>
          </a:p>
          <a:p>
            <a:r>
              <a:rPr lang="en-US"/>
              <a:t>“So what does that mean for us?</a:t>
            </a:r>
          </a:p>
          <a:p>
            <a:r>
              <a:rPr lang="en-US"/>
              <a:t>If the machine inherits our blind spots, then the only way to fix the code is to change the programmer. </a:t>
            </a:r>
          </a:p>
          <a:p>
            <a:r>
              <a:rPr lang="en-US"/>
              <a:t>We don’t need smarter algorithms; we need wiser hearts. </a:t>
            </a:r>
          </a:p>
          <a:p>
            <a:r>
              <a:rPr lang="en-US"/>
              <a:t>And that’s where the light breaks through </a:t>
            </a:r>
          </a:p>
          <a:p>
            <a:r>
              <a:rPr lang="en-US"/>
              <a:t>because everything we fear about AI is really a reflection of what we still have the power to redeem.”</a:t>
            </a:r>
          </a:p>
        </p:txBody>
      </p:sp>
      <p:sp>
        <p:nvSpPr>
          <p:cNvPr id="4" name="Slide Number Placeholder 3"/>
          <p:cNvSpPr>
            <a:spLocks noGrp="1"/>
          </p:cNvSpPr>
          <p:nvPr>
            <p:ph type="sldNum" sz="quarter" idx="5"/>
          </p:nvPr>
        </p:nvSpPr>
        <p:spPr/>
        <p:txBody>
          <a:bodyPr/>
          <a:lstStyle/>
          <a:p>
            <a:fld id="{8B990660-4B7D-4C11-96DB-B19FFA8CA93C}" type="slidenum">
              <a:rPr lang="en-US" smtClean="0"/>
              <a:t>15</a:t>
            </a:fld>
            <a:endParaRPr lang="en-US"/>
          </a:p>
        </p:txBody>
      </p:sp>
    </p:spTree>
    <p:extLst>
      <p:ext uri="{BB962C8B-B14F-4D97-AF65-F5344CB8AC3E}">
        <p14:creationId xmlns:p14="http://schemas.microsoft.com/office/powerpoint/2010/main" val="207507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Counters to the AI issues</a:t>
            </a:r>
          </a:p>
          <a:p>
            <a:r>
              <a:rPr lang="en-US"/>
              <a:t>A </a:t>
            </a:r>
            <a:r>
              <a:rPr lang="en-US" b="1"/>
              <a:t>framework </a:t>
            </a:r>
            <a:r>
              <a:rPr lang="en-US"/>
              <a:t>in simpler terms is a rulebook that tells data scientists and technology companies what they can and cannot do.</a:t>
            </a:r>
            <a:br>
              <a:rPr lang="en-US"/>
            </a:br>
            <a:r>
              <a:rPr lang="en-US"/>
              <a:t>It’s about </a:t>
            </a:r>
            <a:r>
              <a:rPr lang="en-US" b="1"/>
              <a:t>ethical and moral applications</a:t>
            </a:r>
            <a:r>
              <a:rPr lang="en-US"/>
              <a:t>, not just technical ones.</a:t>
            </a:r>
          </a:p>
          <a:p>
            <a:r>
              <a:rPr lang="en-US"/>
              <a:t>So, in the last three years, a </a:t>
            </a:r>
            <a:r>
              <a:rPr lang="en-US" b="1"/>
              <a:t>global standards organization  </a:t>
            </a:r>
            <a:r>
              <a:rPr lang="en-US"/>
              <a:t>a group that creates rules to help technology talk to each other, like how your computer connects to your printer or your Wi-Fi—has been developing a framework for AI.</a:t>
            </a:r>
          </a:p>
          <a:p>
            <a:r>
              <a:rPr lang="en-US"/>
              <a:t>It’s called </a:t>
            </a:r>
            <a:r>
              <a:rPr lang="en-US" b="1"/>
              <a:t>ISO 42001</a:t>
            </a:r>
            <a:r>
              <a:rPr lang="en-US"/>
              <a:t>, and it’s an ethical and moral rulebook for companies to follow.</a:t>
            </a:r>
            <a:br>
              <a:rPr lang="en-US"/>
            </a:br>
            <a:r>
              <a:rPr lang="en-US"/>
              <a:t>It covers everything from how data is programmed and protected—making sure it’s secure and not tampered with—to how AI is released on platforms like apps or chatbot websites.</a:t>
            </a:r>
          </a:p>
          <a:p>
            <a:endParaRPr lang="en-US"/>
          </a:p>
          <a:p>
            <a:endParaRPr lang="en-US"/>
          </a:p>
          <a:p>
            <a:endParaRPr lang="en-US"/>
          </a:p>
          <a:p>
            <a:r>
              <a:rPr lang="en-US" b="1"/>
              <a:t>transition line:</a:t>
            </a:r>
            <a:r>
              <a:rPr lang="en-US"/>
              <a:t> “But even through the fog, there is light. </a:t>
            </a:r>
          </a:p>
        </p:txBody>
      </p:sp>
      <p:sp>
        <p:nvSpPr>
          <p:cNvPr id="4" name="Slide Number Placeholder 3"/>
          <p:cNvSpPr>
            <a:spLocks noGrp="1"/>
          </p:cNvSpPr>
          <p:nvPr>
            <p:ph type="sldNum" sz="quarter" idx="5"/>
          </p:nvPr>
        </p:nvSpPr>
        <p:spPr/>
        <p:txBody>
          <a:bodyPr/>
          <a:lstStyle/>
          <a:p>
            <a:fld id="{8B990660-4B7D-4C11-96DB-B19FFA8CA93C}" type="slidenum">
              <a:rPr lang="en-US" smtClean="0"/>
              <a:t>16</a:t>
            </a:fld>
            <a:endParaRPr lang="en-US"/>
          </a:p>
        </p:txBody>
      </p:sp>
    </p:spTree>
    <p:extLst>
      <p:ext uri="{BB962C8B-B14F-4D97-AF65-F5344CB8AC3E}">
        <p14:creationId xmlns:p14="http://schemas.microsoft.com/office/powerpoint/2010/main" val="3700234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much of that retro-futurist dream exists in real life.</a:t>
            </a:r>
          </a:p>
          <a:p>
            <a:r>
              <a:rPr lang="en-US"/>
              <a:t>AI is diagnosing illness, translating languages, and helping people communicate.</a:t>
            </a:r>
          </a:p>
          <a:p>
            <a:r>
              <a:rPr lang="en-US"/>
              <a:t>It’s collaboration, not replacement.</a:t>
            </a:r>
          </a:p>
          <a:p>
            <a:r>
              <a:rPr lang="en-US"/>
              <a:t>AI acts as a multiplier for good—healthcare, accessibility, disaster response, and sustainability.</a:t>
            </a:r>
          </a:p>
          <a:p>
            <a:endParaRPr lang="en-US"/>
          </a:p>
          <a:p>
            <a:r>
              <a:rPr lang="en-US"/>
              <a:t>The future those storytellers imagined is here—just not quite the way they pictured it.</a:t>
            </a:r>
          </a:p>
          <a:p>
            <a:endParaRPr lang="en-US"/>
          </a:p>
          <a:p>
            <a:endParaRPr lang="en-US"/>
          </a:p>
          <a:p>
            <a:r>
              <a:rPr lang="en-US"/>
              <a:t> source 1: https://pmc.ncbi.nlm.nih.gov/articles/PMC11582508/#sec3</a:t>
            </a:r>
          </a:p>
          <a:p>
            <a:r>
              <a:rPr lang="en-US"/>
              <a:t> DISABLIITIES </a:t>
            </a:r>
          </a:p>
          <a:p>
            <a:r>
              <a:rPr lang="en-US"/>
              <a:t>https://www.technologyreview.com/2024/08/23/1096607/ai-people-with-disabilities-accessibility/</a:t>
            </a:r>
          </a:p>
        </p:txBody>
      </p:sp>
      <p:sp>
        <p:nvSpPr>
          <p:cNvPr id="4" name="Slide Number Placeholder 3"/>
          <p:cNvSpPr>
            <a:spLocks noGrp="1"/>
          </p:cNvSpPr>
          <p:nvPr>
            <p:ph type="sldNum" sz="quarter" idx="5"/>
          </p:nvPr>
        </p:nvSpPr>
        <p:spPr/>
        <p:txBody>
          <a:bodyPr/>
          <a:lstStyle/>
          <a:p>
            <a:fld id="{8B990660-4B7D-4C11-96DB-B19FFA8CA93C}" type="slidenum">
              <a:rPr lang="en-US" smtClean="0"/>
              <a:t>17</a:t>
            </a:fld>
            <a:endParaRPr lang="en-US"/>
          </a:p>
        </p:txBody>
      </p:sp>
    </p:spTree>
    <p:extLst>
      <p:ext uri="{BB962C8B-B14F-4D97-AF65-F5344CB8AC3E}">
        <p14:creationId xmlns:p14="http://schemas.microsoft.com/office/powerpoint/2010/main" val="23486094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Nivida technology </a:t>
            </a:r>
          </a:p>
          <a:p>
            <a:endParaRPr lang="en-US"/>
          </a:p>
          <a:p>
            <a:r>
              <a:rPr lang="en-US"/>
              <a:t> it’s not replacing doctors or nurses but giving them better tools to see the full story </a:t>
            </a:r>
          </a:p>
          <a:p>
            <a:endParaRPr lang="en-US"/>
          </a:p>
          <a:p>
            <a:pPr marL="171450" indent="-171450">
              <a:buFont typeface="Arial" panose="020B0604020202020204" pitchFamily="34" charset="0"/>
              <a:buChar char="•"/>
            </a:pPr>
            <a:r>
              <a:rPr lang="en-US"/>
              <a:t>AI turns raw scan data into clear, detailed medical images faster.</a:t>
            </a:r>
          </a:p>
          <a:p>
            <a:pPr marL="171450" indent="-171450">
              <a:buFont typeface="Arial" panose="020B0604020202020204" pitchFamily="34" charset="0"/>
              <a:buChar char="•"/>
            </a:pPr>
            <a:r>
              <a:rPr lang="en-US"/>
              <a:t>It reduces mistakes and costs, helping doctors diagnose earlier.</a:t>
            </a:r>
          </a:p>
          <a:p>
            <a:pPr marL="171450" indent="-171450">
              <a:buFont typeface="Arial" panose="020B0604020202020204" pitchFamily="34" charset="0"/>
              <a:buChar char="•"/>
            </a:pPr>
            <a:r>
              <a:rPr lang="en-US"/>
              <a:t>NVIDIA’s open-source tools (like MONAI) make it easier for hospitals and researchers to build and train their own medical AI safely.</a:t>
            </a:r>
          </a:p>
        </p:txBody>
      </p:sp>
      <p:sp>
        <p:nvSpPr>
          <p:cNvPr id="4" name="Slide Number Placeholder 3"/>
          <p:cNvSpPr>
            <a:spLocks noGrp="1"/>
          </p:cNvSpPr>
          <p:nvPr>
            <p:ph type="sldNum" sz="quarter" idx="5"/>
          </p:nvPr>
        </p:nvSpPr>
        <p:spPr/>
        <p:txBody>
          <a:bodyPr/>
          <a:lstStyle/>
          <a:p>
            <a:fld id="{8B990660-4B7D-4C11-96DB-B19FFA8CA93C}" type="slidenum">
              <a:rPr lang="en-US" smtClean="0"/>
              <a:t>18</a:t>
            </a:fld>
            <a:endParaRPr lang="en-US"/>
          </a:p>
        </p:txBody>
      </p:sp>
    </p:spTree>
    <p:extLst>
      <p:ext uri="{BB962C8B-B14F-4D97-AF65-F5344CB8AC3E}">
        <p14:creationId xmlns:p14="http://schemas.microsoft.com/office/powerpoint/2010/main" val="407569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Medical devices  </a:t>
            </a:r>
          </a:p>
          <a:p>
            <a:endParaRPr lang="en-US"/>
          </a:p>
          <a:p>
            <a:r>
              <a:rPr lang="en-US"/>
              <a:t> just let them enjoy the clip </a:t>
            </a:r>
          </a:p>
        </p:txBody>
      </p:sp>
      <p:sp>
        <p:nvSpPr>
          <p:cNvPr id="4" name="Slide Number Placeholder 3"/>
          <p:cNvSpPr>
            <a:spLocks noGrp="1"/>
          </p:cNvSpPr>
          <p:nvPr>
            <p:ph type="sldNum" sz="quarter" idx="5"/>
          </p:nvPr>
        </p:nvSpPr>
        <p:spPr/>
        <p:txBody>
          <a:bodyPr/>
          <a:lstStyle/>
          <a:p>
            <a:fld id="{8B990660-4B7D-4C11-96DB-B19FFA8CA93C}" type="slidenum">
              <a:rPr lang="en-US" smtClean="0"/>
              <a:t>19</a:t>
            </a:fld>
            <a:endParaRPr lang="en-US"/>
          </a:p>
        </p:txBody>
      </p:sp>
    </p:spTree>
    <p:extLst>
      <p:ext uri="{BB962C8B-B14F-4D97-AF65-F5344CB8AC3E}">
        <p14:creationId xmlns:p14="http://schemas.microsoft.com/office/powerpoint/2010/main" val="11377049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Wingdings" panose="05000000000000000000" pitchFamily="2" charset="2"/>
              <a:buChar char="§"/>
            </a:pPr>
            <a:r>
              <a:rPr lang="en-US" sz="2000"/>
              <a:t>that would highlight different things that will come to pass where humans would live in space, </a:t>
            </a:r>
          </a:p>
          <a:p>
            <a:pPr marL="171450" indent="-171450">
              <a:buFont typeface="Wingdings" panose="05000000000000000000" pitchFamily="2" charset="2"/>
              <a:buChar char="§"/>
            </a:pPr>
            <a:r>
              <a:rPr lang="en-US" sz="2000"/>
              <a:t>fly their cars, talk at screens, and have autonomous robots helping with everything from childcare to doing the taxes. </a:t>
            </a:r>
          </a:p>
          <a:p>
            <a:pPr marL="171450" indent="-171450">
              <a:buFont typeface="Wingdings" panose="05000000000000000000" pitchFamily="2" charset="2"/>
              <a:buChar char="§"/>
            </a:pPr>
            <a:r>
              <a:rPr lang="en-US" sz="2000"/>
              <a:t>It was a way to look into the future and create a nostalgia of memories to look back on what we have accomplished.</a:t>
            </a:r>
          </a:p>
          <a:p>
            <a:pPr marL="171450" indent="-171450">
              <a:buFont typeface="Wingdings" panose="05000000000000000000" pitchFamily="2" charset="2"/>
              <a:buChar char="§"/>
            </a:pPr>
            <a:r>
              <a:rPr lang="en-US" sz="2000"/>
              <a:t>it was full of clunky robots and text-to-talk perfect cadence conversations—think Star Wars, C-3PO, and the little robot from Buck Rogers doing chores</a:t>
            </a:r>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2</a:t>
            </a:fld>
            <a:endParaRPr lang="en-US"/>
          </a:p>
        </p:txBody>
      </p:sp>
    </p:spTree>
    <p:extLst>
      <p:ext uri="{BB962C8B-B14F-4D97-AF65-F5344CB8AC3E}">
        <p14:creationId xmlns:p14="http://schemas.microsoft.com/office/powerpoint/2010/main" val="37802518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Technology can restore independence and dignity.</a:t>
            </a:r>
          </a:p>
          <a:p>
            <a:pPr marL="171450" indent="-171450">
              <a:buFont typeface="Arial" panose="020B0604020202020204" pitchFamily="34" charset="0"/>
              <a:buChar char="•"/>
            </a:pPr>
            <a:r>
              <a:rPr lang="en-US"/>
              <a:t>AI captions spoken words for those who can’t hear and reads text aloud for those who can’t see.</a:t>
            </a:r>
          </a:p>
          <a:p>
            <a:pPr marL="171450" indent="-171450">
              <a:buFont typeface="Arial" panose="020B0604020202020204" pitchFamily="34" charset="0"/>
              <a:buChar char="•"/>
            </a:pPr>
            <a:r>
              <a:rPr lang="en-US"/>
              <a:t>This is where AI becomes more than code—it becomes compassion in motion.</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20</a:t>
            </a:fld>
            <a:endParaRPr lang="en-US"/>
          </a:p>
        </p:txBody>
      </p:sp>
    </p:spTree>
    <p:extLst>
      <p:ext uri="{BB962C8B-B14F-4D97-AF65-F5344CB8AC3E}">
        <p14:creationId xmlns:p14="http://schemas.microsoft.com/office/powerpoint/2010/main" val="35079014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AI can track rainfall, wind patterns, and terrain data to predict floods days in advance</a:t>
            </a:r>
          </a:p>
          <a:p>
            <a:pPr marL="171450" indent="-171450">
              <a:buFont typeface="Arial" panose="020B0604020202020204" pitchFamily="34" charset="0"/>
              <a:buChar char="•"/>
            </a:pPr>
            <a:r>
              <a:rPr lang="en-US"/>
              <a:t>  something that used to take entire research </a:t>
            </a:r>
            <a:r>
              <a:rPr lang="en-US" err="1"/>
              <a:t>teams.In</a:t>
            </a:r>
            <a:r>
              <a:rPr lang="en-US"/>
              <a:t> wildfires, thermal-imaging drones</a:t>
            </a:r>
          </a:p>
          <a:p>
            <a:pPr marL="171450" indent="-171450">
              <a:buFont typeface="Arial" panose="020B0604020202020204" pitchFamily="34" charset="0"/>
              <a:buChar char="•"/>
            </a:pPr>
            <a:r>
              <a:rPr lang="en-US"/>
              <a:t> with AI spot survivors hidden by smoke. These systems don’t replace human compassion  they amplify it.</a:t>
            </a:r>
          </a:p>
        </p:txBody>
      </p:sp>
      <p:sp>
        <p:nvSpPr>
          <p:cNvPr id="4" name="Slide Number Placeholder 3"/>
          <p:cNvSpPr>
            <a:spLocks noGrp="1"/>
          </p:cNvSpPr>
          <p:nvPr>
            <p:ph type="sldNum" sz="quarter" idx="5"/>
          </p:nvPr>
        </p:nvSpPr>
        <p:spPr/>
        <p:txBody>
          <a:bodyPr/>
          <a:lstStyle/>
          <a:p>
            <a:fld id="{8B990660-4B7D-4C11-96DB-B19FFA8CA93C}" type="slidenum">
              <a:rPr lang="en-US" smtClean="0"/>
              <a:t>21</a:t>
            </a:fld>
            <a:endParaRPr lang="en-US"/>
          </a:p>
        </p:txBody>
      </p:sp>
    </p:spTree>
    <p:extLst>
      <p:ext uri="{BB962C8B-B14F-4D97-AF65-F5344CB8AC3E}">
        <p14:creationId xmlns:p14="http://schemas.microsoft.com/office/powerpoint/2010/main" val="11040285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can also help us manage the noise.</a:t>
            </a:r>
          </a:p>
          <a:p>
            <a:r>
              <a:rPr lang="en-US"/>
              <a:t>Ask it to create a three-day reset plan for burnout or help organize a study schedule.</a:t>
            </a:r>
          </a:p>
          <a:p>
            <a:r>
              <a:rPr lang="en-US"/>
              <a:t>Healthy use of AI means guidance, not dependence.</a:t>
            </a:r>
          </a:p>
          <a:p>
            <a:r>
              <a:rPr lang="en-US"/>
              <a:t>It’s a tool for reflection, not replacement.</a:t>
            </a:r>
          </a:p>
        </p:txBody>
      </p:sp>
      <p:sp>
        <p:nvSpPr>
          <p:cNvPr id="4" name="Slide Number Placeholder 3"/>
          <p:cNvSpPr>
            <a:spLocks noGrp="1"/>
          </p:cNvSpPr>
          <p:nvPr>
            <p:ph type="sldNum" sz="quarter" idx="5"/>
          </p:nvPr>
        </p:nvSpPr>
        <p:spPr/>
        <p:txBody>
          <a:bodyPr/>
          <a:lstStyle/>
          <a:p>
            <a:fld id="{8B990660-4B7D-4C11-96DB-B19FFA8CA93C}" type="slidenum">
              <a:rPr lang="en-US" smtClean="0"/>
              <a:t>22</a:t>
            </a:fld>
            <a:endParaRPr lang="en-US"/>
          </a:p>
        </p:txBody>
      </p:sp>
    </p:spTree>
    <p:extLst>
      <p:ext uri="{BB962C8B-B14F-4D97-AF65-F5344CB8AC3E}">
        <p14:creationId xmlns:p14="http://schemas.microsoft.com/office/powerpoint/2010/main" val="579189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Display a printed example of a 3-day burnout reset plan from AI.</a:t>
            </a:r>
          </a:p>
          <a:p>
            <a:endParaRPr lang="en-US"/>
          </a:p>
          <a:p>
            <a:r>
              <a:rPr lang="en-US"/>
              <a:t>Ask: "Who's ever felt too tired to plan rest?</a:t>
            </a:r>
          </a:p>
          <a:p>
            <a:endParaRPr lang="en-US"/>
          </a:p>
          <a:p>
            <a:r>
              <a:rPr lang="en-US"/>
              <a:t>”Wrap up: "AI can organize thoughts when our brains are overwhelmed guidance, not dependence.”</a:t>
            </a:r>
          </a:p>
        </p:txBody>
      </p:sp>
      <p:sp>
        <p:nvSpPr>
          <p:cNvPr id="4" name="Slide Number Placeholder 3"/>
          <p:cNvSpPr>
            <a:spLocks noGrp="1"/>
          </p:cNvSpPr>
          <p:nvPr>
            <p:ph type="sldNum" sz="quarter" idx="5"/>
          </p:nvPr>
        </p:nvSpPr>
        <p:spPr/>
        <p:txBody>
          <a:bodyPr/>
          <a:lstStyle/>
          <a:p>
            <a:fld id="{8B990660-4B7D-4C11-96DB-B19FFA8CA93C}" type="slidenum">
              <a:rPr lang="en-US" smtClean="0"/>
              <a:t>23</a:t>
            </a:fld>
            <a:endParaRPr lang="en-US"/>
          </a:p>
        </p:txBody>
      </p:sp>
    </p:spTree>
    <p:extLst>
      <p:ext uri="{BB962C8B-B14F-4D97-AF65-F5344CB8AC3E}">
        <p14:creationId xmlns:p14="http://schemas.microsoft.com/office/powerpoint/2010/main" val="558403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Social media once promised connection.</a:t>
            </a:r>
            <a:br>
              <a:rPr lang="en-US"/>
            </a:br>
            <a:r>
              <a:rPr lang="en-US"/>
              <a:t>It was our digital town square a place to share ideas, community, and truth.</a:t>
            </a:r>
            <a:br>
              <a:rPr lang="en-US"/>
            </a:br>
            <a:r>
              <a:rPr lang="en-US"/>
              <a:t>But that square has become a carnival of algorithms. The louder you are, the more you’re seen. </a:t>
            </a:r>
          </a:p>
          <a:p>
            <a:r>
              <a:rPr lang="en-US"/>
              <a:t>The more emotional you are, the more you’re fed.</a:t>
            </a:r>
            <a:br>
              <a:rPr lang="en-US"/>
            </a:br>
            <a:r>
              <a:rPr lang="en-US"/>
              <a:t>And now, with AI driving those feeds, the manipulation isn’t even human anymore.</a:t>
            </a:r>
          </a:p>
          <a:p>
            <a:endParaRPr lang="en-US"/>
          </a:p>
          <a:p>
            <a:r>
              <a:rPr lang="en-US"/>
              <a:t>We’re watching the slow death of social media as we knew it not because people stopped caring, but because people got wise.</a:t>
            </a:r>
            <a:br>
              <a:rPr lang="en-US"/>
            </a:br>
            <a:r>
              <a:rPr lang="en-US"/>
              <a:t>We see the recycled outrage, the deepfakes, the AI-written propaganda disguised as passion.</a:t>
            </a:r>
            <a:br>
              <a:rPr lang="en-US"/>
            </a:br>
            <a:r>
              <a:rPr lang="en-US"/>
              <a:t>The public is waking up. What used to control attention now only exposes corruption.”</a:t>
            </a:r>
          </a:p>
          <a:p>
            <a:r>
              <a:rPr lang="en-US"/>
              <a:t>“But this isn’t the end it’s a reset.</a:t>
            </a:r>
          </a:p>
          <a:p>
            <a:br>
              <a:rPr lang="en-US"/>
            </a:br>
            <a:r>
              <a:rPr lang="en-US"/>
              <a:t>The next digital era isn’t about chasing clicks; it’s about rebuilding trust.</a:t>
            </a:r>
            <a:br>
              <a:rPr lang="en-US"/>
            </a:br>
            <a:r>
              <a:rPr lang="en-US"/>
              <a:t>AI can either amplify deception or illuminate truth  depending on what </a:t>
            </a:r>
            <a:r>
              <a:rPr lang="en-US" i="1"/>
              <a:t>we</a:t>
            </a:r>
            <a:r>
              <a:rPr lang="en-US"/>
              <a:t> teach it, and what </a:t>
            </a:r>
            <a:r>
              <a:rPr lang="en-US" i="1"/>
              <a:t>we</a:t>
            </a:r>
            <a:r>
              <a:rPr lang="en-US"/>
              <a:t> tolerate.</a:t>
            </a:r>
          </a:p>
          <a:p>
            <a:r>
              <a:rPr lang="en-US"/>
              <a:t>“So, the path forward isn’t to log off forever  it’s to engage wisely.</a:t>
            </a:r>
          </a:p>
          <a:p>
            <a:br>
              <a:rPr lang="en-US"/>
            </a:br>
            <a:r>
              <a:rPr lang="en-US"/>
              <a:t>Verify before you share. Question what flatters your bias.</a:t>
            </a:r>
            <a:br>
              <a:rPr lang="en-US"/>
            </a:br>
            <a:r>
              <a:rPr lang="en-US"/>
              <a:t>And most importantly, bring your humanity back into every click, post, and prompt.”</a:t>
            </a:r>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24</a:t>
            </a:fld>
            <a:endParaRPr lang="en-US"/>
          </a:p>
        </p:txBody>
      </p:sp>
    </p:spTree>
    <p:extLst>
      <p:ext uri="{BB962C8B-B14F-4D97-AF65-F5344CB8AC3E}">
        <p14:creationId xmlns:p14="http://schemas.microsoft.com/office/powerpoint/2010/main" val="4176831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AI reflected humanity, what virtue should it learn first empathy, honesty, creativity, justice, or humility?</a:t>
            </a:r>
          </a:p>
          <a:p>
            <a:endParaRPr lang="en-US"/>
          </a:p>
          <a:p>
            <a:r>
              <a:rPr lang="en-US"/>
              <a:t>AI isn’t replacing humanity. It’s revealing what we value most about being human.</a:t>
            </a:r>
          </a:p>
          <a:p>
            <a:r>
              <a:rPr lang="en-US"/>
              <a:t>The danger isn’t that AI will become like us—it’s that we’ll stop being like us.</a:t>
            </a:r>
          </a:p>
          <a:p>
            <a:r>
              <a:rPr lang="en-US"/>
              <a:t>So, teach the mirror wisely.</a:t>
            </a:r>
          </a:p>
          <a:p>
            <a:endParaRPr lang="en-US"/>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25</a:t>
            </a:fld>
            <a:endParaRPr lang="en-US"/>
          </a:p>
        </p:txBody>
      </p:sp>
    </p:spTree>
    <p:extLst>
      <p:ext uri="{BB962C8B-B14F-4D97-AF65-F5344CB8AC3E}">
        <p14:creationId xmlns:p14="http://schemas.microsoft.com/office/powerpoint/2010/main" val="25912488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“I’ve thrown a lot at you tonight—technology, theology, reflection. </a:t>
            </a:r>
          </a:p>
          <a:p>
            <a:r>
              <a:rPr lang="en-US"/>
              <a:t>let’s take a breath.</a:t>
            </a:r>
          </a:p>
          <a:p>
            <a:r>
              <a:rPr lang="en-US"/>
              <a:t>What stood out to you?</a:t>
            </a:r>
          </a:p>
          <a:p>
            <a:r>
              <a:rPr lang="en-US"/>
              <a:t>What are you still wondering about?”</a:t>
            </a:r>
          </a:p>
        </p:txBody>
      </p:sp>
      <p:sp>
        <p:nvSpPr>
          <p:cNvPr id="4" name="Slide Number Placeholder 3"/>
          <p:cNvSpPr>
            <a:spLocks noGrp="1"/>
          </p:cNvSpPr>
          <p:nvPr>
            <p:ph type="sldNum" sz="quarter" idx="5"/>
          </p:nvPr>
        </p:nvSpPr>
        <p:spPr/>
        <p:txBody>
          <a:bodyPr/>
          <a:lstStyle/>
          <a:p>
            <a:fld id="{8B990660-4B7D-4C11-96DB-B19FFA8CA93C}" type="slidenum">
              <a:rPr lang="en-US" smtClean="0"/>
              <a:t>26</a:t>
            </a:fld>
            <a:endParaRPr lang="en-US"/>
          </a:p>
        </p:txBody>
      </p:sp>
    </p:spTree>
    <p:extLst>
      <p:ext uri="{BB962C8B-B14F-4D97-AF65-F5344CB8AC3E}">
        <p14:creationId xmlns:p14="http://schemas.microsoft.com/office/powerpoint/2010/main" val="3887675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“Tonight wasn’t about algorithms or machines. It was about what happens when we forget the soul behind the code.AI will keep learning from us  so let’s give it something worth learning. </a:t>
            </a:r>
          </a:p>
          <a:p>
            <a:r>
              <a:rPr lang="en-US"/>
              <a:t>Thank you for listening, for questioning, and for staying human.”</a:t>
            </a:r>
          </a:p>
        </p:txBody>
      </p:sp>
      <p:sp>
        <p:nvSpPr>
          <p:cNvPr id="4" name="Slide Number Placeholder 3"/>
          <p:cNvSpPr>
            <a:spLocks noGrp="1"/>
          </p:cNvSpPr>
          <p:nvPr>
            <p:ph type="sldNum" sz="quarter" idx="5"/>
          </p:nvPr>
        </p:nvSpPr>
        <p:spPr/>
        <p:txBody>
          <a:bodyPr/>
          <a:lstStyle/>
          <a:p>
            <a:fld id="{8B990660-4B7D-4C11-96DB-B19FFA8CA93C}" type="slidenum">
              <a:rPr lang="en-US" smtClean="0"/>
              <a:t>27</a:t>
            </a:fld>
            <a:endParaRPr lang="en-US"/>
          </a:p>
        </p:txBody>
      </p:sp>
    </p:spTree>
    <p:extLst>
      <p:ext uri="{BB962C8B-B14F-4D97-AF65-F5344CB8AC3E}">
        <p14:creationId xmlns:p14="http://schemas.microsoft.com/office/powerpoint/2010/main" val="2445587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people such as Jean Roddenberry and George Lucas, and even Walt Disney himself, like his  Experimental Prototype Community of Tomorrow</a:t>
            </a:r>
            <a:r>
              <a:rPr lang="en-US" sz="1200" b="0" i="0" kern="1200">
                <a:solidFill>
                  <a:schemeClr val="tx1"/>
                </a:solidFill>
                <a:effectLst/>
                <a:latin typeface="+mn-lt"/>
                <a:ea typeface="+mn-ea"/>
                <a:cs typeface="+mn-cs"/>
              </a:rPr>
              <a:t>,</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 - you may know it as EPCOT in Orlando walt Disney world. </a:t>
            </a:r>
          </a:p>
          <a:p>
            <a:br>
              <a:rPr lang="en-US"/>
            </a:br>
            <a:r>
              <a:rPr lang="en-US"/>
              <a:t>-  make it look not only fun but peaceful and inviting, and that nothing bad can ever come out of it.</a:t>
            </a:r>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3</a:t>
            </a:fld>
            <a:endParaRPr lang="en-US"/>
          </a:p>
        </p:txBody>
      </p:sp>
    </p:spTree>
    <p:extLst>
      <p:ext uri="{BB962C8B-B14F-4D97-AF65-F5344CB8AC3E}">
        <p14:creationId xmlns:p14="http://schemas.microsoft.com/office/powerpoint/2010/main" val="2885653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start with </a:t>
            </a:r>
          </a:p>
          <a:p>
            <a:r>
              <a:rPr lang="en-US"/>
              <a:t>The Bad the dark side of AI and how manipulation shapes what we see.</a:t>
            </a:r>
          </a:p>
          <a:p>
            <a:r>
              <a:rPr lang="en-US"/>
              <a:t>Then we’ll step into The Gray where confusion, law, and ethics blur the line between human and machine.</a:t>
            </a:r>
          </a:p>
          <a:p>
            <a:r>
              <a:rPr lang="en-US"/>
              <a:t>Finally, we’ll end with The Good the spark that shows how AI can uplift, restore, and connect us.</a:t>
            </a:r>
          </a:p>
          <a:p>
            <a:r>
              <a:rPr lang="en-US"/>
              <a:t>We’ll close with a short reflection and questions.</a:t>
            </a:r>
          </a:p>
        </p:txBody>
      </p:sp>
      <p:sp>
        <p:nvSpPr>
          <p:cNvPr id="4" name="Slide Number Placeholder 3"/>
          <p:cNvSpPr>
            <a:spLocks noGrp="1"/>
          </p:cNvSpPr>
          <p:nvPr>
            <p:ph type="sldNum" sz="quarter" idx="5"/>
          </p:nvPr>
        </p:nvSpPr>
        <p:spPr/>
        <p:txBody>
          <a:bodyPr/>
          <a:lstStyle/>
          <a:p>
            <a:fld id="{8B990660-4B7D-4C11-96DB-B19FFA8CA93C}" type="slidenum">
              <a:rPr lang="en-US" smtClean="0"/>
              <a:t>4</a:t>
            </a:fld>
            <a:endParaRPr lang="en-US"/>
          </a:p>
        </p:txBody>
      </p:sp>
    </p:spTree>
    <p:extLst>
      <p:ext uri="{BB962C8B-B14F-4D97-AF65-F5344CB8AC3E}">
        <p14:creationId xmlns:p14="http://schemas.microsoft.com/office/powerpoint/2010/main" val="311849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Before we dive in, let’s ground ourselves.</a:t>
            </a:r>
          </a:p>
          <a:p>
            <a:pPr marL="171450" indent="-171450">
              <a:buFont typeface="Arial" panose="020B0604020202020204" pitchFamily="34" charset="0"/>
              <a:buChar char="•"/>
            </a:pPr>
            <a:r>
              <a:rPr lang="en-US"/>
              <a:t>Artificial Intelligence isn’t a brain—it’s pattern recognition.</a:t>
            </a:r>
          </a:p>
          <a:p>
            <a:pPr marL="171450" indent="-171450">
              <a:buFont typeface="Arial" panose="020B0604020202020204" pitchFamily="34" charset="0"/>
              <a:buChar char="•"/>
            </a:pPr>
            <a:r>
              <a:rPr lang="en-US"/>
              <a:t>AI learns by taking data, finding patterns, and predicting what should come next.</a:t>
            </a:r>
          </a:p>
          <a:p>
            <a:pPr marL="171450" indent="-171450">
              <a:buFont typeface="Arial" panose="020B0604020202020204" pitchFamily="34" charset="0"/>
              <a:buChar char="•"/>
            </a:pPr>
            <a:r>
              <a:rPr lang="en-US"/>
              <a:t>It doesn’t feel or think; it forecasts.</a:t>
            </a:r>
          </a:p>
          <a:p>
            <a:pPr marL="171450" indent="-171450">
              <a:buFont typeface="Arial" panose="020B0604020202020204" pitchFamily="34" charset="0"/>
              <a:buChar char="•"/>
            </a:pPr>
            <a:r>
              <a:rPr lang="en-US"/>
              <a:t>That’s powerful, but it also means it mirrors whatever we give it—good or bad.</a:t>
            </a:r>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5</a:t>
            </a:fld>
            <a:endParaRPr lang="en-US"/>
          </a:p>
        </p:txBody>
      </p:sp>
    </p:spTree>
    <p:extLst>
      <p:ext uri="{BB962C8B-B14F-4D97-AF65-F5344CB8AC3E}">
        <p14:creationId xmlns:p14="http://schemas.microsoft.com/office/powerpoint/2010/main" val="110617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are finally settling in after a long day. You turn on your iPad and start to browse your favorite social-media site when—Bing. </a:t>
            </a:r>
          </a:p>
          <a:p>
            <a:r>
              <a:rPr lang="en-US"/>
              <a:t>Your inbox shows a new message. Curiosity gets the best of you, and you see a link. You carefully view the preview. To your horror, you see your missing relative’s information: </a:t>
            </a:r>
          </a:p>
          <a:p>
            <a:r>
              <a:rPr lang="en-US"/>
              <a:t>“New development on missing person.”</a:t>
            </a:r>
          </a:p>
          <a:p>
            <a:endParaRPr lang="en-US"/>
          </a:p>
          <a:p>
            <a:r>
              <a:rPr lang="en-US"/>
              <a:t> </a:t>
            </a:r>
          </a:p>
          <a:p>
            <a:pPr marL="171450" indent="-171450">
              <a:buFont typeface="Arial" panose="020B0604020202020204" pitchFamily="34" charset="0"/>
              <a:buChar char="•"/>
            </a:pPr>
            <a:r>
              <a:rPr lang="en-US"/>
              <a:t>Not only does this play on your emotions,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 it creates confusion and dread and leads to the spreading of fake and misleading information.</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 It isn’t from law enforcement—it spreads malware and identity-stealing campaigns.</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Tactics can be deeply deceptive: deepfakes, emotional manipulation for clicks or data mining,</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 and social-media addiction built through algorithms that track how long you view, comment, or engage.</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do you know?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How deep is the manipulation through these AI-powered social-media controls?</a:t>
            </a:r>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6</a:t>
            </a:fld>
            <a:endParaRPr lang="en-US"/>
          </a:p>
        </p:txBody>
      </p:sp>
    </p:spTree>
    <p:extLst>
      <p:ext uri="{BB962C8B-B14F-4D97-AF65-F5344CB8AC3E}">
        <p14:creationId xmlns:p14="http://schemas.microsoft.com/office/powerpoint/2010/main" val="2800218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 do we spot Deepfakes? </a:t>
            </a:r>
          </a:p>
          <a:p>
            <a:endParaRPr lang="en-US"/>
          </a:p>
          <a:p>
            <a:r>
              <a:rPr lang="en-US"/>
              <a:t>These are some tips  on how to spot them </a:t>
            </a:r>
          </a:p>
          <a:p>
            <a:endParaRPr lang="en-US"/>
          </a:p>
          <a:p>
            <a:endParaRPr lang="en-US"/>
          </a:p>
          <a:p>
            <a:pPr marL="171450" indent="-171450">
              <a:buFont typeface="Arial" panose="020B0604020202020204" pitchFamily="34" charset="0"/>
              <a:buChar char="•"/>
            </a:pPr>
            <a:r>
              <a:rPr lang="en-US"/>
              <a:t>By 2025, deepfakes may make up 90 percent of online  social media content.</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When truth can be manufactured, discernment becomes the only safeguard.</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This isn’t science fiction anymore; it’s everyday reality.</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videos easily generated by new AI tools can copy voices, faces, even emotions.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In the next slide let's dive into how advanced deepfakes has gotten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a:t>Can you spot the differences between them and real life? </a:t>
            </a:r>
          </a:p>
          <a:p>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7</a:t>
            </a:fld>
            <a:endParaRPr lang="en-US"/>
          </a:p>
        </p:txBody>
      </p:sp>
    </p:spTree>
    <p:extLst>
      <p:ext uri="{BB962C8B-B14F-4D97-AF65-F5344CB8AC3E}">
        <p14:creationId xmlns:p14="http://schemas.microsoft.com/office/powerpoint/2010/main" val="726658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8</a:t>
            </a:fld>
            <a:endParaRPr lang="en-US"/>
          </a:p>
        </p:txBody>
      </p:sp>
    </p:spTree>
    <p:extLst>
      <p:ext uri="{BB962C8B-B14F-4D97-AF65-F5344CB8AC3E}">
        <p14:creationId xmlns:p14="http://schemas.microsoft.com/office/powerpoint/2010/main" val="789750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"Raise your hand if you think the one on the left is real. ”Now the right.</a:t>
            </a:r>
          </a:p>
          <a:p>
            <a:endParaRPr lang="en-US"/>
          </a:p>
          <a:p>
            <a:pPr marL="171450" indent="-171450">
              <a:buFont typeface="Arial" panose="020B0604020202020204" pitchFamily="34" charset="0"/>
              <a:buChar char="•"/>
            </a:pPr>
            <a:r>
              <a:rPr lang="en-US"/>
              <a:t>trained eyes can’t always tell”</a:t>
            </a:r>
          </a:p>
          <a:p>
            <a:pPr marL="171450" indent="-171450">
              <a:buFont typeface="Arial" panose="020B0604020202020204" pitchFamily="34" charset="0"/>
              <a:buChar char="•"/>
            </a:pPr>
            <a:endParaRPr lang="en-US"/>
          </a:p>
          <a:p>
            <a:pPr marL="0" indent="0">
              <a:buFont typeface="Arial" panose="020B0604020202020204" pitchFamily="34" charset="0"/>
              <a:buNone/>
            </a:pPr>
            <a:r>
              <a:rPr lang="en-US"/>
              <a:t>This women was catfished  and worked in tv news in California , and had a Instagram </a:t>
            </a:r>
          </a:p>
          <a:p>
            <a:pPr marL="0" indent="0">
              <a:buFont typeface="Arial" panose="020B0604020202020204" pitchFamily="34" charset="0"/>
              <a:buNone/>
            </a:pPr>
            <a:r>
              <a:rPr lang="en-US"/>
              <a:t>That video blogged her life, and was taken advantage of by a hacker and deepfake her image </a:t>
            </a:r>
            <a:br>
              <a:rPr lang="en-US"/>
            </a:br>
            <a:r>
              <a:rPr lang="en-US"/>
              <a:t>( a term that states that someone is  misreporting themselves</a:t>
            </a:r>
          </a:p>
          <a:p>
            <a:pPr marL="0" indent="0">
              <a:buFont typeface="Arial" panose="020B0604020202020204" pitchFamily="34" charset="0"/>
              <a:buNone/>
            </a:pPr>
            <a:r>
              <a:rPr lang="en-US"/>
              <a:t>And acting as another person. )</a:t>
            </a:r>
          </a:p>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fld id="{8B990660-4B7D-4C11-96DB-B19FFA8CA93C}" type="slidenum">
              <a:rPr lang="en-US" smtClean="0"/>
              <a:t>9</a:t>
            </a:fld>
            <a:endParaRPr lang="en-US"/>
          </a:p>
        </p:txBody>
      </p:sp>
    </p:spTree>
    <p:extLst>
      <p:ext uri="{BB962C8B-B14F-4D97-AF65-F5344CB8AC3E}">
        <p14:creationId xmlns:p14="http://schemas.microsoft.com/office/powerpoint/2010/main" val="3515412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FAA71-86A7-B3B8-14CA-12870BE54B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D531C2-268E-F130-38A9-118F4953B5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E3B5CA-FC81-8EF8-3025-1EEDA11535C3}"/>
              </a:ext>
            </a:extLst>
          </p:cNvPr>
          <p:cNvSpPr>
            <a:spLocks noGrp="1"/>
          </p:cNvSpPr>
          <p:nvPr>
            <p:ph type="dt" sz="half" idx="10"/>
          </p:nvPr>
        </p:nvSpPr>
        <p:spPr/>
        <p:txBody>
          <a:bodyPr/>
          <a:lstStyle/>
          <a:p>
            <a:fld id="{4AAD347D-5ACD-4C99-B74B-A9C85AD731AF}" type="datetimeFigureOut">
              <a:rPr lang="en-US" smtClean="0"/>
              <a:t>12/2/2025</a:t>
            </a:fld>
            <a:endParaRPr lang="en-US"/>
          </a:p>
        </p:txBody>
      </p:sp>
      <p:sp>
        <p:nvSpPr>
          <p:cNvPr id="5" name="Footer Placeholder 4">
            <a:extLst>
              <a:ext uri="{FF2B5EF4-FFF2-40B4-BE49-F238E27FC236}">
                <a16:creationId xmlns:a16="http://schemas.microsoft.com/office/drawing/2014/main" id="{96795BE0-C308-C2E2-9CBC-E090B2948FFC}"/>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1D392993-F7DC-3A59-9841-74AA85F8CD60}"/>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530733914"/>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406DB-58B4-96E4-A0C0-1C0576B458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87D78D-7879-FF24-C83D-917DFA1BA21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1D3544-C776-6446-D4F2-CFB718C3649E}"/>
              </a:ext>
            </a:extLst>
          </p:cNvPr>
          <p:cNvSpPr>
            <a:spLocks noGrp="1"/>
          </p:cNvSpPr>
          <p:nvPr>
            <p:ph type="dt" sz="half" idx="10"/>
          </p:nvPr>
        </p:nvSpPr>
        <p:spPr/>
        <p:txBody>
          <a:bodyPr/>
          <a:lstStyle/>
          <a:p>
            <a:fld id="{4509A250-FF31-4206-8172-F9D3106AACB1}" type="datetimeFigureOut">
              <a:rPr lang="en-US" smtClean="0"/>
              <a:t>12/2/2025</a:t>
            </a:fld>
            <a:endParaRPr lang="en-US"/>
          </a:p>
        </p:txBody>
      </p:sp>
      <p:sp>
        <p:nvSpPr>
          <p:cNvPr id="5" name="Footer Placeholder 4">
            <a:extLst>
              <a:ext uri="{FF2B5EF4-FFF2-40B4-BE49-F238E27FC236}">
                <a16:creationId xmlns:a16="http://schemas.microsoft.com/office/drawing/2014/main" id="{3DD0BB54-C22B-5E56-7B81-0DA19951819E}"/>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CB43F5F9-A3B1-0B47-9F8F-91BD1B6975C4}"/>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883906454"/>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9064F4-AFF4-95BE-5D86-2061B8D321D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E071B3-8D16-2BF9-6BC3-C3F0434EF7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15E548-BB4D-E8F7-4274-E709010564F9}"/>
              </a:ext>
            </a:extLst>
          </p:cNvPr>
          <p:cNvSpPr>
            <a:spLocks noGrp="1"/>
          </p:cNvSpPr>
          <p:nvPr>
            <p:ph type="dt" sz="half" idx="10"/>
          </p:nvPr>
        </p:nvSpPr>
        <p:spPr/>
        <p:txBody>
          <a:bodyPr/>
          <a:lstStyle/>
          <a:p>
            <a:fld id="{4509A250-FF31-4206-8172-F9D3106AACB1}" type="datetimeFigureOut">
              <a:rPr lang="en-US" smtClean="0"/>
              <a:t>12/2/2025</a:t>
            </a:fld>
            <a:endParaRPr lang="en-US"/>
          </a:p>
        </p:txBody>
      </p:sp>
      <p:sp>
        <p:nvSpPr>
          <p:cNvPr id="5" name="Footer Placeholder 4">
            <a:extLst>
              <a:ext uri="{FF2B5EF4-FFF2-40B4-BE49-F238E27FC236}">
                <a16:creationId xmlns:a16="http://schemas.microsoft.com/office/drawing/2014/main" id="{B0023167-3F44-7CCA-CA56-37206270AF4C}"/>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D6E1B2A3-0ABC-A912-28A2-12F813C89CF2}"/>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054309064"/>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Section Tit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a:t>Click to add text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1786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atin typeface="ADLaM Display" panose="02010000000000000000" pitchFamily="2" charset="0"/>
                <a:ea typeface="ADLaM Display" panose="02010000000000000000" pitchFamily="2" charset="0"/>
                <a:cs typeface="ADLaM Display" panose="02010000000000000000" pitchFamily="2" charset="0"/>
              </a:defRPr>
            </a:lvl1pPr>
          </a:lstStyle>
          <a:p>
            <a:r>
              <a:rPr lang="en-US"/>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b="1"/>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a:t>Click to add text</a:t>
            </a:r>
          </a:p>
          <a:p>
            <a:pPr lvl="1"/>
            <a:r>
              <a:rPr lang="en-US"/>
              <a:t>Second level</a:t>
            </a:r>
          </a:p>
          <a:p>
            <a:pPr lvl="2"/>
            <a:r>
              <a:rPr lang="en-US"/>
              <a:t>Third level </a:t>
            </a:r>
          </a:p>
          <a:p>
            <a:pPr lvl="3"/>
            <a:r>
              <a:rPr lang="en-US"/>
              <a:t>Fourth level </a:t>
            </a:r>
          </a:p>
          <a:p>
            <a:pPr lvl="4"/>
            <a:r>
              <a:rPr lang="en-US"/>
              <a:t>Fifth level </a:t>
            </a:r>
          </a:p>
          <a:p>
            <a:pPr lvl="0"/>
            <a:endParaRPr lang="en-US"/>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a:prstGeom prst="rect">
            <a:avLst/>
          </a:prstGeo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57247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6499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12/2/2025</a:t>
            </a:fld>
            <a:endParaRPr lang="en-US"/>
          </a:p>
        </p:txBody>
      </p:sp>
      <p:sp>
        <p:nvSpPr>
          <p:cNvPr id="5" name="Footer Placeholder 4"/>
          <p:cNvSpPr>
            <a:spLocks noGrp="1"/>
          </p:cNvSpPr>
          <p:nvPr>
            <p:ph type="ftr" sz="quarter" idx="11"/>
          </p:nvPr>
        </p:nvSpPr>
        <p:spPr/>
        <p:txBody>
          <a:bodyPr/>
          <a:lstStyle/>
          <a:p>
            <a:r>
              <a:rPr lang="en-US"/>
              <a:t>Presentation Title</a:t>
            </a:r>
          </a:p>
        </p:txBody>
      </p:sp>
      <p:sp>
        <p:nvSpPr>
          <p:cNvPr id="6" name="Slide Number Placeholder 5"/>
          <p:cNvSpPr>
            <a:spLocks noGrp="1"/>
          </p:cNvSpPr>
          <p:nvPr>
            <p:ph type="sldNum" sz="quarter" idx="12"/>
          </p:nvPr>
        </p:nvSpPr>
        <p:spPr>
          <a:xfrm>
            <a:off x="10352540" y="295729"/>
            <a:ext cx="838199" cy="767687"/>
          </a:xfrm>
          <a:prstGeom prst="rect">
            <a:avLst/>
          </a:prstGeom>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162959161"/>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Section Titl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a:t>Click to add text</a:t>
            </a:r>
          </a:p>
        </p:txBody>
      </p:sp>
    </p:spTree>
    <p:extLst>
      <p:ext uri="{BB962C8B-B14F-4D97-AF65-F5344CB8AC3E}">
        <p14:creationId xmlns:p14="http://schemas.microsoft.com/office/powerpoint/2010/main" val="18839344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a:prstGeom prst="rect">
            <a:avLst/>
          </a:prstGeo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3864908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a:prstGeom prst="rect">
            <a:avLst/>
          </a:prstGeo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57006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a:t>Click to add content</a:t>
            </a:r>
          </a:p>
          <a:p>
            <a:pPr lvl="1"/>
            <a:r>
              <a:rPr lang="en-US"/>
              <a:t>Second level</a:t>
            </a:r>
          </a:p>
          <a:p>
            <a:pPr lvl="2"/>
            <a:r>
              <a:rPr lang="en-US"/>
              <a:t>Third level</a:t>
            </a:r>
          </a:p>
          <a:p>
            <a:pPr lvl="4"/>
            <a:r>
              <a:rPr lang="en-US"/>
              <a:t>Fourth level</a:t>
            </a:r>
          </a:p>
          <a:p>
            <a:pPr lvl="5"/>
            <a:r>
              <a:rPr lang="en-US"/>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a:prstGeom prst="rect">
            <a:avLst/>
          </a:prstGeo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39746919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B1E40-C132-18B4-A0B5-07AAACD2BB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25941D-B270-7987-6C27-4CE994AFA3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EE36D-E2D6-4ADA-CA01-559B32A7C6B2}"/>
              </a:ext>
            </a:extLst>
          </p:cNvPr>
          <p:cNvSpPr>
            <a:spLocks noGrp="1"/>
          </p:cNvSpPr>
          <p:nvPr>
            <p:ph type="dt" sz="half" idx="10"/>
          </p:nvPr>
        </p:nvSpPr>
        <p:spPr/>
        <p:txBody>
          <a:bodyPr/>
          <a:lstStyle/>
          <a:p>
            <a:fld id="{4509A250-FF31-4206-8172-F9D3106AACB1}" type="datetimeFigureOut">
              <a:rPr lang="en-US" smtClean="0"/>
              <a:t>12/2/2025</a:t>
            </a:fld>
            <a:endParaRPr lang="en-US"/>
          </a:p>
        </p:txBody>
      </p:sp>
      <p:sp>
        <p:nvSpPr>
          <p:cNvPr id="5" name="Footer Placeholder 4">
            <a:extLst>
              <a:ext uri="{FF2B5EF4-FFF2-40B4-BE49-F238E27FC236}">
                <a16:creationId xmlns:a16="http://schemas.microsoft.com/office/drawing/2014/main" id="{E39E3C48-BB89-E0B8-D961-86D38FD0C781}"/>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C7AD0540-C863-76C8-81CE-DFDE39221237}"/>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75599050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Title Content and Imag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a:t>Click to add text</a:t>
            </a:r>
          </a:p>
          <a:p>
            <a:pPr lvl="1"/>
            <a:r>
              <a:rPr lang="en-US"/>
              <a:t>Second level</a:t>
            </a:r>
          </a:p>
          <a:p>
            <a:pPr lvl="2"/>
            <a:r>
              <a:rPr lang="en-US"/>
              <a:t>Third level</a:t>
            </a:r>
          </a:p>
          <a:p>
            <a:pPr lvl="3"/>
            <a:r>
              <a:rPr lang="en-US"/>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a:prstGeom prst="rect">
            <a:avLst/>
          </a:prstGeom>
        </p:spPr>
        <p:txBody>
          <a:bodyPr/>
          <a:lstStyle>
            <a:lvl1pPr>
              <a:defRPr sz="1400">
                <a:latin typeface="+mj-lt"/>
              </a:defRPr>
            </a:lvl1pPr>
          </a:lstStyle>
          <a:p>
            <a:fld id="{B5CEABB6-07DC-46E8-9B57-56EC44A396E5}" type="slidenum">
              <a:rPr lang="en-US" smtClean="0"/>
              <a:pPr/>
              <a:t>‹#›</a:t>
            </a:fld>
            <a:endParaRPr lang="en-US"/>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p>
        </p:txBody>
      </p:sp>
    </p:spTree>
    <p:extLst>
      <p:ext uri="{BB962C8B-B14F-4D97-AF65-F5344CB8AC3E}">
        <p14:creationId xmlns:p14="http://schemas.microsoft.com/office/powerpoint/2010/main" val="1597712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a:t>Click to add text</a:t>
            </a:r>
          </a:p>
          <a:p>
            <a:pPr lvl="1"/>
            <a:r>
              <a:rPr lang="en-US"/>
              <a:t>Second level</a:t>
            </a:r>
          </a:p>
          <a:p>
            <a:pPr lvl="2"/>
            <a:r>
              <a:rPr lang="en-US"/>
              <a:t>Third level</a:t>
            </a:r>
          </a:p>
          <a:p>
            <a:pPr lvl="3"/>
            <a:r>
              <a:rPr lang="en-US"/>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a:prstGeom prst="rect">
            <a:avLst/>
          </a:prstGeom>
        </p:spPr>
        <p:txBody>
          <a:bodyPr/>
          <a:lstStyle>
            <a:lvl1pPr>
              <a:defRPr sz="1400">
                <a:latin typeface="+mj-lt"/>
              </a:defRPr>
            </a:lvl1pPr>
          </a:lstStyle>
          <a:p>
            <a:fld id="{B5CEABB6-07DC-46E8-9B57-56EC44A396E5}" type="slidenum">
              <a:rPr lang="en-US" smtClean="0"/>
              <a:pPr/>
              <a:t>‹#›</a:t>
            </a:fld>
            <a:endParaRPr lang="en-US"/>
          </a:p>
        </p:txBody>
      </p:sp>
    </p:spTree>
    <p:extLst>
      <p:ext uri="{BB962C8B-B14F-4D97-AF65-F5344CB8AC3E}">
        <p14:creationId xmlns:p14="http://schemas.microsoft.com/office/powerpoint/2010/main" val="41455983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a:prstGeom prst="rect">
            <a:avLst/>
          </a:prstGeom>
        </p:spPr>
        <p:txBody>
          <a:bodyPr/>
          <a:lstStyle>
            <a:lvl1pPr>
              <a:defRPr sz="1400">
                <a:latin typeface="+mj-lt"/>
              </a:defRPr>
            </a:lvl1pPr>
          </a:lstStyle>
          <a:p>
            <a:fld id="{B5CEABB6-07DC-46E8-9B57-56EC44A396E5}" type="slidenum">
              <a:rPr lang="en-US" smtClean="0"/>
              <a:pPr/>
              <a:t>‹#›</a:t>
            </a:fld>
            <a:endParaRPr lang="en-US"/>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a:t>Presentation Title</a:t>
            </a:r>
          </a:p>
        </p:txBody>
      </p:sp>
    </p:spTree>
    <p:extLst>
      <p:ext uri="{BB962C8B-B14F-4D97-AF65-F5344CB8AC3E}">
        <p14:creationId xmlns:p14="http://schemas.microsoft.com/office/powerpoint/2010/main" val="4629456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Thank 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a:t>Click to add text</a:t>
            </a:r>
          </a:p>
          <a:p>
            <a:pPr lvl="1"/>
            <a:r>
              <a:rPr lang="en-US"/>
              <a:t>Second level</a:t>
            </a:r>
          </a:p>
          <a:p>
            <a:pPr lvl="2"/>
            <a:r>
              <a:rPr lang="en-US"/>
              <a:t>Third level </a:t>
            </a:r>
          </a:p>
          <a:p>
            <a:pPr lvl="3"/>
            <a:r>
              <a:rPr lang="en-US"/>
              <a:t>Fourth level </a:t>
            </a:r>
          </a:p>
          <a:p>
            <a:pPr lvl="4"/>
            <a:r>
              <a:rPr lang="en-US"/>
              <a:t>Fifth level </a:t>
            </a:r>
          </a:p>
          <a:p>
            <a:pPr lvl="0"/>
            <a:endParaRPr lang="en-US"/>
          </a:p>
        </p:txBody>
      </p:sp>
    </p:spTree>
    <p:extLst>
      <p:ext uri="{BB962C8B-B14F-4D97-AF65-F5344CB8AC3E}">
        <p14:creationId xmlns:p14="http://schemas.microsoft.com/office/powerpoint/2010/main" val="12732252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a:t>CLICK TO add TITLE</a:t>
            </a:r>
          </a:p>
        </p:txBody>
      </p:sp>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a:t>Click to add title</a:t>
            </a:r>
          </a:p>
        </p:txBody>
      </p:sp>
    </p:spTree>
    <p:extLst>
      <p:ext uri="{BB962C8B-B14F-4D97-AF65-F5344CB8AC3E}">
        <p14:creationId xmlns:p14="http://schemas.microsoft.com/office/powerpoint/2010/main" val="1591659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4364D-08E9-F488-D444-99A5E0B1DEA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465213-3A65-581B-2FB6-E16DFF7319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0CAFBE-EE50-26BA-6032-3D5AD25BD372}"/>
              </a:ext>
            </a:extLst>
          </p:cNvPr>
          <p:cNvSpPr>
            <a:spLocks noGrp="1"/>
          </p:cNvSpPr>
          <p:nvPr>
            <p:ph type="dt" sz="half" idx="10"/>
          </p:nvPr>
        </p:nvSpPr>
        <p:spPr/>
        <p:txBody>
          <a:bodyPr/>
          <a:lstStyle/>
          <a:p>
            <a:fld id="{9796027F-7875-4030-9381-8BD8C4F21935}" type="datetimeFigureOut">
              <a:rPr lang="en-US" smtClean="0"/>
              <a:t>12/2/2025</a:t>
            </a:fld>
            <a:endParaRPr lang="en-US"/>
          </a:p>
        </p:txBody>
      </p:sp>
      <p:sp>
        <p:nvSpPr>
          <p:cNvPr id="5" name="Footer Placeholder 4">
            <a:extLst>
              <a:ext uri="{FF2B5EF4-FFF2-40B4-BE49-F238E27FC236}">
                <a16:creationId xmlns:a16="http://schemas.microsoft.com/office/drawing/2014/main" id="{B01717BF-DEEA-789D-9111-D48FE7B55B6E}"/>
              </a:ext>
            </a:extLst>
          </p:cNvPr>
          <p:cNvSpPr>
            <a:spLocks noGrp="1"/>
          </p:cNvSpPr>
          <p:nvPr>
            <p:ph type="ftr" sz="quarter" idx="11"/>
          </p:nvPr>
        </p:nvSpPr>
        <p:spPr/>
        <p:txBody>
          <a:bodyPr/>
          <a:lstStyle/>
          <a:p>
            <a:r>
              <a:rPr lang="en-US"/>
              <a:t>Presentation Title</a:t>
            </a:r>
          </a:p>
        </p:txBody>
      </p:sp>
      <p:sp>
        <p:nvSpPr>
          <p:cNvPr id="6" name="Slide Number Placeholder 5">
            <a:extLst>
              <a:ext uri="{FF2B5EF4-FFF2-40B4-BE49-F238E27FC236}">
                <a16:creationId xmlns:a16="http://schemas.microsoft.com/office/drawing/2014/main" id="{800FA5AA-9D9A-5C12-A771-70672144B19F}"/>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5979172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314E9-70E6-2547-4B91-768A95ADA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14D778-6FF7-539C-F241-E532ED68E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9ACC77-80A4-A2C7-9241-4A24951B51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22EFD7-0FBD-685E-BE17-BB5BAEA7B3CE}"/>
              </a:ext>
            </a:extLst>
          </p:cNvPr>
          <p:cNvSpPr>
            <a:spLocks noGrp="1"/>
          </p:cNvSpPr>
          <p:nvPr>
            <p:ph type="dt" sz="half" idx="10"/>
          </p:nvPr>
        </p:nvSpPr>
        <p:spPr/>
        <p:txBody>
          <a:bodyPr/>
          <a:lstStyle/>
          <a:p>
            <a:fld id="{9796027F-7875-4030-9381-8BD8C4F21935}" type="datetimeFigureOut">
              <a:rPr lang="en-US" smtClean="0"/>
              <a:t>12/2/2025</a:t>
            </a:fld>
            <a:endParaRPr lang="en-US"/>
          </a:p>
        </p:txBody>
      </p:sp>
      <p:sp>
        <p:nvSpPr>
          <p:cNvPr id="6" name="Footer Placeholder 5">
            <a:extLst>
              <a:ext uri="{FF2B5EF4-FFF2-40B4-BE49-F238E27FC236}">
                <a16:creationId xmlns:a16="http://schemas.microsoft.com/office/drawing/2014/main" id="{EA56471A-F307-F8BE-1B2A-DA63701F0343}"/>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EFA97847-B87E-C842-2D08-A039273A1FF2}"/>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1660482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A0059-211E-D831-0DF9-6404D47548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9EC45B-00C5-889B-F5E3-29B6CFEE04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00D236-42CE-0E64-1529-0993AD3A7B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B5B8C01-DD9A-F8EB-2DEE-870E4ED9676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75B97F6-F5F1-DC5D-CE6D-7FFF4CDAE70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7F9C62-E626-6D2D-FC91-089A5D5095DF}"/>
              </a:ext>
            </a:extLst>
          </p:cNvPr>
          <p:cNvSpPr>
            <a:spLocks noGrp="1"/>
          </p:cNvSpPr>
          <p:nvPr>
            <p:ph type="dt" sz="half" idx="10"/>
          </p:nvPr>
        </p:nvSpPr>
        <p:spPr/>
        <p:txBody>
          <a:bodyPr/>
          <a:lstStyle/>
          <a:p>
            <a:fld id="{9796027F-7875-4030-9381-8BD8C4F21935}" type="datetimeFigureOut">
              <a:rPr lang="en-US" smtClean="0"/>
              <a:t>12/2/2025</a:t>
            </a:fld>
            <a:endParaRPr lang="en-US"/>
          </a:p>
        </p:txBody>
      </p:sp>
      <p:sp>
        <p:nvSpPr>
          <p:cNvPr id="8" name="Footer Placeholder 7">
            <a:extLst>
              <a:ext uri="{FF2B5EF4-FFF2-40B4-BE49-F238E27FC236}">
                <a16:creationId xmlns:a16="http://schemas.microsoft.com/office/drawing/2014/main" id="{44D1BF88-7A83-87BB-F671-389CA6801E41}"/>
              </a:ext>
            </a:extLst>
          </p:cNvPr>
          <p:cNvSpPr>
            <a:spLocks noGrp="1"/>
          </p:cNvSpPr>
          <p:nvPr>
            <p:ph type="ftr" sz="quarter" idx="11"/>
          </p:nvPr>
        </p:nvSpPr>
        <p:spPr/>
        <p:txBody>
          <a:bodyPr/>
          <a:lstStyle/>
          <a:p>
            <a:r>
              <a:rPr lang="en-US"/>
              <a:t>Presentation Title</a:t>
            </a:r>
          </a:p>
        </p:txBody>
      </p:sp>
      <p:sp>
        <p:nvSpPr>
          <p:cNvPr id="9" name="Slide Number Placeholder 8">
            <a:extLst>
              <a:ext uri="{FF2B5EF4-FFF2-40B4-BE49-F238E27FC236}">
                <a16:creationId xmlns:a16="http://schemas.microsoft.com/office/drawing/2014/main" id="{7B83D037-A14E-EC9D-89C9-CE4CF2E250C6}"/>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35983684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A5928-42A7-62E3-BD73-131E9335FB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29526D0-5D20-5FF7-CD18-FE82E0ED1870}"/>
              </a:ext>
            </a:extLst>
          </p:cNvPr>
          <p:cNvSpPr>
            <a:spLocks noGrp="1"/>
          </p:cNvSpPr>
          <p:nvPr>
            <p:ph type="dt" sz="half" idx="10"/>
          </p:nvPr>
        </p:nvSpPr>
        <p:spPr/>
        <p:txBody>
          <a:bodyPr/>
          <a:lstStyle/>
          <a:p>
            <a:fld id="{4509A250-FF31-4206-8172-F9D3106AACB1}" type="datetimeFigureOut">
              <a:rPr lang="en-US" smtClean="0"/>
              <a:t>12/2/2025</a:t>
            </a:fld>
            <a:endParaRPr lang="en-US"/>
          </a:p>
        </p:txBody>
      </p:sp>
      <p:sp>
        <p:nvSpPr>
          <p:cNvPr id="4" name="Footer Placeholder 3">
            <a:extLst>
              <a:ext uri="{FF2B5EF4-FFF2-40B4-BE49-F238E27FC236}">
                <a16:creationId xmlns:a16="http://schemas.microsoft.com/office/drawing/2014/main" id="{AFAE1FFE-F03E-DE8E-AEC4-9950410F202B}"/>
              </a:ext>
            </a:extLst>
          </p:cNvPr>
          <p:cNvSpPr>
            <a:spLocks noGrp="1"/>
          </p:cNvSpPr>
          <p:nvPr>
            <p:ph type="ftr" sz="quarter" idx="11"/>
          </p:nvPr>
        </p:nvSpPr>
        <p:spPr/>
        <p:txBody>
          <a:bodyPr/>
          <a:lstStyle/>
          <a:p>
            <a:r>
              <a:rPr lang="en-US"/>
              <a:t>Presentation Title</a:t>
            </a:r>
          </a:p>
        </p:txBody>
      </p:sp>
      <p:sp>
        <p:nvSpPr>
          <p:cNvPr id="5" name="Slide Number Placeholder 4">
            <a:extLst>
              <a:ext uri="{FF2B5EF4-FFF2-40B4-BE49-F238E27FC236}">
                <a16:creationId xmlns:a16="http://schemas.microsoft.com/office/drawing/2014/main" id="{22661330-5926-B49B-86DE-04DEA8495416}"/>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851160721"/>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799CAC-AE8E-BAD5-3EEF-C7DEC03C3E2E}"/>
              </a:ext>
            </a:extLst>
          </p:cNvPr>
          <p:cNvSpPr>
            <a:spLocks noGrp="1"/>
          </p:cNvSpPr>
          <p:nvPr>
            <p:ph type="dt" sz="half" idx="10"/>
          </p:nvPr>
        </p:nvSpPr>
        <p:spPr/>
        <p:txBody>
          <a:bodyPr/>
          <a:lstStyle/>
          <a:p>
            <a:fld id="{4509A250-FF31-4206-8172-F9D3106AACB1}" type="datetimeFigureOut">
              <a:rPr lang="en-US" smtClean="0"/>
              <a:t>12/2/2025</a:t>
            </a:fld>
            <a:endParaRPr lang="en-US"/>
          </a:p>
        </p:txBody>
      </p:sp>
      <p:sp>
        <p:nvSpPr>
          <p:cNvPr id="3" name="Footer Placeholder 2">
            <a:extLst>
              <a:ext uri="{FF2B5EF4-FFF2-40B4-BE49-F238E27FC236}">
                <a16:creationId xmlns:a16="http://schemas.microsoft.com/office/drawing/2014/main" id="{EDDA6FCF-662D-062B-F0EE-8D9EFD2FFB83}"/>
              </a:ext>
            </a:extLst>
          </p:cNvPr>
          <p:cNvSpPr>
            <a:spLocks noGrp="1"/>
          </p:cNvSpPr>
          <p:nvPr>
            <p:ph type="ftr" sz="quarter" idx="11"/>
          </p:nvPr>
        </p:nvSpPr>
        <p:spPr/>
        <p:txBody>
          <a:bodyPr/>
          <a:lstStyle/>
          <a:p>
            <a:r>
              <a:rPr lang="en-US"/>
              <a:t>Presentation Title</a:t>
            </a:r>
          </a:p>
        </p:txBody>
      </p:sp>
      <p:sp>
        <p:nvSpPr>
          <p:cNvPr id="4" name="Slide Number Placeholder 3">
            <a:extLst>
              <a:ext uri="{FF2B5EF4-FFF2-40B4-BE49-F238E27FC236}">
                <a16:creationId xmlns:a16="http://schemas.microsoft.com/office/drawing/2014/main" id="{89961101-D628-EE99-F385-69A7183D3D7B}"/>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910286305"/>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4B010-5FBE-3ECD-2A91-551AE98DF0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6AB8AF-4FB0-A117-4A24-16C2D6DC48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271ADFD-AB9D-B9E9-2697-8F6E922513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FC598D-E724-CD92-F14A-9A0B0B7EE14D}"/>
              </a:ext>
            </a:extLst>
          </p:cNvPr>
          <p:cNvSpPr>
            <a:spLocks noGrp="1"/>
          </p:cNvSpPr>
          <p:nvPr>
            <p:ph type="dt" sz="half" idx="10"/>
          </p:nvPr>
        </p:nvSpPr>
        <p:spPr/>
        <p:txBody>
          <a:bodyPr/>
          <a:lstStyle/>
          <a:p>
            <a:fld id="{4509A250-FF31-4206-8172-F9D3106AACB1}" type="datetimeFigureOut">
              <a:rPr lang="en-US" smtClean="0"/>
              <a:t>12/2/2025</a:t>
            </a:fld>
            <a:endParaRPr lang="en-US"/>
          </a:p>
        </p:txBody>
      </p:sp>
      <p:sp>
        <p:nvSpPr>
          <p:cNvPr id="6" name="Footer Placeholder 5">
            <a:extLst>
              <a:ext uri="{FF2B5EF4-FFF2-40B4-BE49-F238E27FC236}">
                <a16:creationId xmlns:a16="http://schemas.microsoft.com/office/drawing/2014/main" id="{0B62B879-3C0D-C9B1-4BD3-ED3F6B83CBB9}"/>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05217F8F-1A3B-95AF-CE4D-CAB8F079FBFE}"/>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16625754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47D10-D82F-8E7F-EDBF-2F23DC24E9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E204A5-846E-3D3F-812D-40030A1BB6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80EBE7-42A6-B8E9-5D15-722838C74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84F3A0-055A-1D6C-7FFA-91548F43B236}"/>
              </a:ext>
            </a:extLst>
          </p:cNvPr>
          <p:cNvSpPr>
            <a:spLocks noGrp="1"/>
          </p:cNvSpPr>
          <p:nvPr>
            <p:ph type="dt" sz="half" idx="10"/>
          </p:nvPr>
        </p:nvSpPr>
        <p:spPr/>
        <p:txBody>
          <a:bodyPr/>
          <a:lstStyle/>
          <a:p>
            <a:fld id="{4509A250-FF31-4206-8172-F9D3106AACB1}" type="datetimeFigureOut">
              <a:rPr lang="en-US" smtClean="0"/>
              <a:t>12/2/2025</a:t>
            </a:fld>
            <a:endParaRPr lang="en-US"/>
          </a:p>
        </p:txBody>
      </p:sp>
      <p:sp>
        <p:nvSpPr>
          <p:cNvPr id="6" name="Footer Placeholder 5">
            <a:extLst>
              <a:ext uri="{FF2B5EF4-FFF2-40B4-BE49-F238E27FC236}">
                <a16:creationId xmlns:a16="http://schemas.microsoft.com/office/drawing/2014/main" id="{A24239E0-6F72-1BD0-130E-5E990E9995CF}"/>
              </a:ext>
            </a:extLst>
          </p:cNvPr>
          <p:cNvSpPr>
            <a:spLocks noGrp="1"/>
          </p:cNvSpPr>
          <p:nvPr>
            <p:ph type="ftr" sz="quarter" idx="11"/>
          </p:nvPr>
        </p:nvSpPr>
        <p:spPr/>
        <p:txBody>
          <a:bodyPr/>
          <a:lstStyle/>
          <a:p>
            <a:r>
              <a:rPr lang="en-US"/>
              <a:t>Presentation Title</a:t>
            </a:r>
          </a:p>
        </p:txBody>
      </p:sp>
      <p:sp>
        <p:nvSpPr>
          <p:cNvPr id="7" name="Slide Number Placeholder 6">
            <a:extLst>
              <a:ext uri="{FF2B5EF4-FFF2-40B4-BE49-F238E27FC236}">
                <a16:creationId xmlns:a16="http://schemas.microsoft.com/office/drawing/2014/main" id="{04AD775B-0EB2-4E38-9F8F-46E7E61D55CC}"/>
              </a:ext>
            </a:extLst>
          </p:cNvPr>
          <p:cNvSpPr>
            <a:spLocks noGrp="1"/>
          </p:cNvSpPr>
          <p:nvPr>
            <p:ph type="sldNum" sz="quarter" idx="12"/>
          </p:nvPr>
        </p:nvSpPr>
        <p:spPr/>
        <p:txBody>
          <a:bodyPr/>
          <a:lstStyle/>
          <a:p>
            <a:fld id="{B5CEABB6-07DC-46E8-9B57-56EC44A396E5}" type="slidenum">
              <a:rPr lang="en-US" smtClean="0"/>
              <a:pPr/>
              <a:t>‹#›</a:t>
            </a:fld>
            <a:endParaRPr lang="en-US"/>
          </a:p>
        </p:txBody>
      </p:sp>
    </p:spTree>
    <p:extLst>
      <p:ext uri="{BB962C8B-B14F-4D97-AF65-F5344CB8AC3E}">
        <p14:creationId xmlns:p14="http://schemas.microsoft.com/office/powerpoint/2010/main" val="2928160905"/>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EA3355-1AF9-F324-0AED-BBB9E541C9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1466DB2-40F6-5138-A988-E021D803E3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A2FF8-29C0-AF80-253D-6FAFE940E8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AD347D-5ACD-4C99-B74B-A9C85AD731AF}" type="datetimeFigureOut">
              <a:rPr lang="en-US" smtClean="0"/>
              <a:t>12/2/2025</a:t>
            </a:fld>
            <a:endParaRPr lang="en-US"/>
          </a:p>
        </p:txBody>
      </p:sp>
      <p:sp>
        <p:nvSpPr>
          <p:cNvPr id="5" name="Footer Placeholder 4">
            <a:extLst>
              <a:ext uri="{FF2B5EF4-FFF2-40B4-BE49-F238E27FC236}">
                <a16:creationId xmlns:a16="http://schemas.microsoft.com/office/drawing/2014/main" id="{2AF88FEA-243C-8667-DF9C-F6AEBB2117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Presentation Title</a:t>
            </a:r>
          </a:p>
        </p:txBody>
      </p:sp>
      <p:sp>
        <p:nvSpPr>
          <p:cNvPr id="6" name="Slide Number Placeholder 5">
            <a:extLst>
              <a:ext uri="{FF2B5EF4-FFF2-40B4-BE49-F238E27FC236}">
                <a16:creationId xmlns:a16="http://schemas.microsoft.com/office/drawing/2014/main" id="{572B7843-A744-8ED9-86C2-D4C2DD95EA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endParaRPr lang="en-US"/>
          </a:p>
        </p:txBody>
      </p:sp>
    </p:spTree>
    <p:extLst>
      <p:ext uri="{BB962C8B-B14F-4D97-AF65-F5344CB8AC3E}">
        <p14:creationId xmlns:p14="http://schemas.microsoft.com/office/powerpoint/2010/main" val="530785467"/>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649" r:id="rId24"/>
    <p:sldLayoutId id="2147483651" r:id="rId2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3.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0.xml"/><Relationship Id="rId1" Type="http://schemas.openxmlformats.org/officeDocument/2006/relationships/video" Target="https://www.youtube.com/embed/cGuh5XAdowg?feature=oembed" TargetMode="Externa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uqnIjfe1Ems?feature=oembed"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0BCE3-7A85-71CE-E027-A8E454AF1454}"/>
              </a:ext>
            </a:extLst>
          </p:cNvPr>
          <p:cNvSpPr>
            <a:spLocks noGrp="1"/>
          </p:cNvSpPr>
          <p:nvPr>
            <p:ph type="title"/>
          </p:nvPr>
        </p:nvSpPr>
        <p:spPr>
          <a:xfrm>
            <a:off x="6626225" y="1674807"/>
            <a:ext cx="4802187" cy="1870995"/>
          </a:xfrm>
        </p:spPr>
        <p:txBody>
          <a:bodyPr vert="horz" lIns="91440" tIns="45720" rIns="91440" bIns="45720" rtlCol="0" anchor="b">
            <a:normAutofit/>
          </a:bodyPr>
          <a:lstStyle/>
          <a:p>
            <a:pPr algn="ctr">
              <a:lnSpc>
                <a:spcPct val="90000"/>
              </a:lnSpc>
            </a:pPr>
            <a:r>
              <a:rPr lang="en-US" sz="4800" b="1"/>
              <a:t>Am I a Robot?</a:t>
            </a:r>
            <a:br>
              <a:rPr lang="en-US" sz="4800" b="1"/>
            </a:br>
            <a:endParaRPr lang="en-US" sz="4800" b="1"/>
          </a:p>
        </p:txBody>
      </p:sp>
      <p:pic>
        <p:nvPicPr>
          <p:cNvPr id="5" name="Picture Placeholder 4" descr="A person in a plane&#10;&#10;AI-generated content may be incorrect.">
            <a:extLst>
              <a:ext uri="{FF2B5EF4-FFF2-40B4-BE49-F238E27FC236}">
                <a16:creationId xmlns:a16="http://schemas.microsoft.com/office/drawing/2014/main" id="{AED83A55-52A6-183B-F1EE-079BD343311A}"/>
              </a:ext>
            </a:extLst>
          </p:cNvPr>
          <p:cNvPicPr>
            <a:picLocks noGrp="1" noChangeAspect="1"/>
          </p:cNvPicPr>
          <p:nvPr>
            <p:ph type="pic" sz="quarter" idx="10"/>
          </p:nvPr>
        </p:nvPicPr>
        <p:blipFill>
          <a:blip r:embed="rId3"/>
          <a:srcRect l="15304" r="15304"/>
          <a:stretch>
            <a:fillRect/>
          </a:stretch>
        </p:blipFill>
        <p:spPr>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Text Placeholder 3">
            <a:extLst>
              <a:ext uri="{FF2B5EF4-FFF2-40B4-BE49-F238E27FC236}">
                <a16:creationId xmlns:a16="http://schemas.microsoft.com/office/drawing/2014/main" id="{FB26143E-CB10-4897-F4C0-D5FDFFFF765B}"/>
              </a:ext>
            </a:extLst>
          </p:cNvPr>
          <p:cNvSpPr>
            <a:spLocks noGrp="1"/>
          </p:cNvSpPr>
          <p:nvPr>
            <p:ph type="body" sz="quarter" idx="11"/>
          </p:nvPr>
        </p:nvSpPr>
        <p:spPr>
          <a:xfrm>
            <a:off x="6626224" y="4640513"/>
            <a:ext cx="4802187" cy="1485055"/>
          </a:xfrm>
        </p:spPr>
        <p:txBody>
          <a:bodyPr vert="horz" lIns="91440" tIns="45720" rIns="91440" bIns="45720" rtlCol="0" anchor="t">
            <a:normAutofit/>
          </a:bodyPr>
          <a:lstStyle/>
          <a:p>
            <a:pPr algn="ctr"/>
            <a:r>
              <a:rPr lang="en-US" sz="2000" cap="all"/>
              <a:t>The  good, the bad and the grey.</a:t>
            </a:r>
            <a:br>
              <a:rPr lang="en-US" sz="2000" cap="all"/>
            </a:br>
            <a:r>
              <a:rPr lang="en-US" sz="1600" cap="all"/>
              <a:t>Presented by Marjean Mayo-Baker”</a:t>
            </a:r>
          </a:p>
        </p:txBody>
      </p:sp>
    </p:spTree>
    <p:extLst>
      <p:ext uri="{BB962C8B-B14F-4D97-AF65-F5344CB8AC3E}">
        <p14:creationId xmlns:p14="http://schemas.microsoft.com/office/powerpoint/2010/main" val="95441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 calcmode="lin" valueType="num">
                                      <p:cBhvr>
                                        <p:cTn id="20"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9F0-B02C-F479-3755-F41439C1E147}"/>
              </a:ext>
            </a:extLst>
          </p:cNvPr>
          <p:cNvSpPr>
            <a:spLocks noGrp="1"/>
          </p:cNvSpPr>
          <p:nvPr>
            <p:ph type="title"/>
          </p:nvPr>
        </p:nvSpPr>
        <p:spPr>
          <a:xfrm>
            <a:off x="1103312" y="452718"/>
            <a:ext cx="8947522" cy="1400530"/>
          </a:xfrm>
        </p:spPr>
        <p:txBody>
          <a:bodyPr vert="horz" lIns="91440" tIns="45720" rIns="91440" bIns="45720" rtlCol="0" anchor="ctr">
            <a:normAutofit/>
          </a:bodyPr>
          <a:lstStyle/>
          <a:p>
            <a:r>
              <a:rPr lang="en-US" sz="4200" b="0" i="0" kern="1200">
                <a:latin typeface="+mj-lt"/>
                <a:ea typeface="+mj-ea"/>
                <a:cs typeface="+mj-cs"/>
              </a:rPr>
              <a:t>The grey </a:t>
            </a:r>
          </a:p>
        </p:txBody>
      </p:sp>
      <p:sp>
        <p:nvSpPr>
          <p:cNvPr id="5" name="Text Placeholder 4">
            <a:extLst>
              <a:ext uri="{FF2B5EF4-FFF2-40B4-BE49-F238E27FC236}">
                <a16:creationId xmlns:a16="http://schemas.microsoft.com/office/drawing/2014/main" id="{CE3C8A46-D49C-FB70-9062-B672F2F7FB49}"/>
              </a:ext>
            </a:extLst>
          </p:cNvPr>
          <p:cNvSpPr>
            <a:spLocks noGrp="1"/>
          </p:cNvSpPr>
          <p:nvPr>
            <p:ph type="body" sz="quarter" idx="13"/>
          </p:nvPr>
        </p:nvSpPr>
        <p:spPr>
          <a:xfrm>
            <a:off x="1103312" y="2763520"/>
            <a:ext cx="8946541" cy="3484879"/>
          </a:xfrm>
        </p:spPr>
        <p:txBody>
          <a:bodyPr vert="horz" lIns="91440" tIns="45720" rIns="91440" bIns="45720" rtlCol="0">
            <a:normAutofit/>
          </a:bodyPr>
          <a:lstStyle/>
          <a:p>
            <a:endParaRPr lang="en-US"/>
          </a:p>
          <a:p>
            <a:endParaRPr lang="en-US"/>
          </a:p>
          <a:p>
            <a:pPr algn="ctr"/>
            <a:r>
              <a:rPr lang="en-US"/>
              <a:t>Faith in the Feed</a:t>
            </a:r>
            <a:br>
              <a:rPr lang="en-US"/>
            </a:br>
            <a:r>
              <a:rPr lang="en-US"/>
              <a:t>(demo) </a:t>
            </a:r>
          </a:p>
          <a:p>
            <a:pPr>
              <a:buFont typeface="Wingdings 3" charset="2"/>
              <a:buChar char=""/>
            </a:pPr>
            <a:endParaRPr lang="en-US"/>
          </a:p>
          <a:p>
            <a:pPr marL="457200" indent="-457200">
              <a:buFont typeface="Wingdings 3" charset="2"/>
              <a:buChar char=""/>
            </a:pPr>
            <a:endParaRPr lang="en-US"/>
          </a:p>
          <a:p>
            <a:pPr>
              <a:buFont typeface="Wingdings 3" charset="2"/>
              <a:buChar char=""/>
            </a:pPr>
            <a:endParaRPr lang="en-US"/>
          </a:p>
          <a:p>
            <a:pPr>
              <a:buFont typeface="Wingdings 3" charset="2"/>
              <a:buChar char=""/>
            </a:pPr>
            <a:endParaRPr lang="en-US"/>
          </a:p>
        </p:txBody>
      </p:sp>
    </p:spTree>
    <p:extLst>
      <p:ext uri="{BB962C8B-B14F-4D97-AF65-F5344CB8AC3E}">
        <p14:creationId xmlns:p14="http://schemas.microsoft.com/office/powerpoint/2010/main" val="40433909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wipe(down)">
                                      <p:cBhvr>
                                        <p:cTn id="7" dur="580">
                                          <p:stCondLst>
                                            <p:cond delay="0"/>
                                          </p:stCondLst>
                                        </p:cTn>
                                        <p:tgtEl>
                                          <p:spTgt spid="5">
                                            <p:txEl>
                                              <p:pRg st="2" end="2"/>
                                            </p:txEl>
                                          </p:spTgt>
                                        </p:tgtEl>
                                      </p:cBhvr>
                                    </p:animEffect>
                                    <p:anim calcmode="lin" valueType="num">
                                      <p:cBhvr>
                                        <p:cTn id="8" dur="1822" tmFilter="0,0; 0.14,0.36; 0.43,0.73; 0.71,0.91; 1.0,1.0">
                                          <p:stCondLst>
                                            <p:cond delay="0"/>
                                          </p:stCondLst>
                                        </p:cTn>
                                        <p:tgtEl>
                                          <p:spTgt spid="5">
                                            <p:txEl>
                                              <p:pRg st="2" end="2"/>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xEl>
                                              <p:pRg st="2" end="2"/>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xEl>
                                              <p:pRg st="2" end="2"/>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xEl>
                                              <p:pRg st="2" end="2"/>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xEl>
                                              <p:pRg st="2" end="2"/>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xEl>
                                              <p:pRg st="2" end="2"/>
                                            </p:txEl>
                                          </p:spTgt>
                                        </p:tgtEl>
                                      </p:cBhvr>
                                      <p:to x="100000" y="60000"/>
                                    </p:animScale>
                                    <p:animScale>
                                      <p:cBhvr>
                                        <p:cTn id="14" dur="166" decel="50000">
                                          <p:stCondLst>
                                            <p:cond delay="676"/>
                                          </p:stCondLst>
                                        </p:cTn>
                                        <p:tgtEl>
                                          <p:spTgt spid="5">
                                            <p:txEl>
                                              <p:pRg st="2" end="2"/>
                                            </p:txEl>
                                          </p:spTgt>
                                        </p:tgtEl>
                                      </p:cBhvr>
                                      <p:to x="100000" y="100000"/>
                                    </p:animScale>
                                    <p:animScale>
                                      <p:cBhvr>
                                        <p:cTn id="15" dur="26">
                                          <p:stCondLst>
                                            <p:cond delay="1312"/>
                                          </p:stCondLst>
                                        </p:cTn>
                                        <p:tgtEl>
                                          <p:spTgt spid="5">
                                            <p:txEl>
                                              <p:pRg st="2" end="2"/>
                                            </p:txEl>
                                          </p:spTgt>
                                        </p:tgtEl>
                                      </p:cBhvr>
                                      <p:to x="100000" y="80000"/>
                                    </p:animScale>
                                    <p:animScale>
                                      <p:cBhvr>
                                        <p:cTn id="16" dur="166" decel="50000">
                                          <p:stCondLst>
                                            <p:cond delay="1338"/>
                                          </p:stCondLst>
                                        </p:cTn>
                                        <p:tgtEl>
                                          <p:spTgt spid="5">
                                            <p:txEl>
                                              <p:pRg st="2" end="2"/>
                                            </p:txEl>
                                          </p:spTgt>
                                        </p:tgtEl>
                                      </p:cBhvr>
                                      <p:to x="100000" y="100000"/>
                                    </p:animScale>
                                    <p:animScale>
                                      <p:cBhvr>
                                        <p:cTn id="17" dur="26">
                                          <p:stCondLst>
                                            <p:cond delay="1642"/>
                                          </p:stCondLst>
                                        </p:cTn>
                                        <p:tgtEl>
                                          <p:spTgt spid="5">
                                            <p:txEl>
                                              <p:pRg st="2" end="2"/>
                                            </p:txEl>
                                          </p:spTgt>
                                        </p:tgtEl>
                                      </p:cBhvr>
                                      <p:to x="100000" y="90000"/>
                                    </p:animScale>
                                    <p:animScale>
                                      <p:cBhvr>
                                        <p:cTn id="18" dur="166" decel="50000">
                                          <p:stCondLst>
                                            <p:cond delay="1668"/>
                                          </p:stCondLst>
                                        </p:cTn>
                                        <p:tgtEl>
                                          <p:spTgt spid="5">
                                            <p:txEl>
                                              <p:pRg st="2" end="2"/>
                                            </p:txEl>
                                          </p:spTgt>
                                        </p:tgtEl>
                                      </p:cBhvr>
                                      <p:to x="100000" y="100000"/>
                                    </p:animScale>
                                    <p:animScale>
                                      <p:cBhvr>
                                        <p:cTn id="19" dur="26">
                                          <p:stCondLst>
                                            <p:cond delay="1808"/>
                                          </p:stCondLst>
                                        </p:cTn>
                                        <p:tgtEl>
                                          <p:spTgt spid="5">
                                            <p:txEl>
                                              <p:pRg st="2" end="2"/>
                                            </p:txEl>
                                          </p:spTgt>
                                        </p:tgtEl>
                                      </p:cBhvr>
                                      <p:to x="100000" y="95000"/>
                                    </p:animScale>
                                    <p:animScale>
                                      <p:cBhvr>
                                        <p:cTn id="20" dur="166" decel="50000">
                                          <p:stCondLst>
                                            <p:cond delay="1834"/>
                                          </p:stCondLst>
                                        </p:cTn>
                                        <p:tgtEl>
                                          <p:spTgt spid="5">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Freeform: Shape 17">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0" name="Freeform: Shape 19">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F0EF08-DB03-1241-F12D-A390B7FC97A9}"/>
              </a:ext>
            </a:extLst>
          </p:cNvPr>
          <p:cNvSpPr>
            <a:spLocks noGrp="1"/>
          </p:cNvSpPr>
          <p:nvPr>
            <p:ph type="title"/>
          </p:nvPr>
        </p:nvSpPr>
        <p:spPr>
          <a:xfrm>
            <a:off x="371094" y="1161288"/>
            <a:ext cx="3438144" cy="1239012"/>
          </a:xfrm>
        </p:spPr>
        <p:txBody>
          <a:bodyPr vert="horz" lIns="91440" tIns="45720" rIns="91440" bIns="45720" rtlCol="0" anchor="ctr">
            <a:normAutofit/>
          </a:bodyPr>
          <a:lstStyle/>
          <a:p>
            <a:r>
              <a:rPr lang="en-US" b="0" i="0" kern="1200">
                <a:solidFill>
                  <a:schemeClr val="tx1"/>
                </a:solidFill>
                <a:latin typeface="+mj-lt"/>
                <a:ea typeface="+mj-ea"/>
                <a:cs typeface="+mj-cs"/>
              </a:rPr>
              <a:t>The Grey</a:t>
            </a:r>
            <a:br>
              <a:rPr lang="en-US" b="0" i="0" kern="1200">
                <a:solidFill>
                  <a:schemeClr val="tx1"/>
                </a:solidFill>
                <a:latin typeface="+mj-lt"/>
                <a:ea typeface="+mj-ea"/>
                <a:cs typeface="+mj-cs"/>
              </a:rPr>
            </a:br>
            <a:r>
              <a:rPr lang="en-US" b="0" i="0" kern="1200">
                <a:solidFill>
                  <a:schemeClr val="tx1"/>
                </a:solidFill>
                <a:latin typeface="+mj-lt"/>
                <a:ea typeface="+mj-ea"/>
                <a:cs typeface="+mj-cs"/>
              </a:rPr>
              <a:t>Base line prompt </a:t>
            </a:r>
          </a:p>
        </p:txBody>
      </p:sp>
      <p:sp>
        <p:nvSpPr>
          <p:cNvPr id="22" name="Rectangle 21">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10">
            <a:extLst>
              <a:ext uri="{FF2B5EF4-FFF2-40B4-BE49-F238E27FC236}">
                <a16:creationId xmlns:a16="http://schemas.microsoft.com/office/drawing/2014/main" id="{57C207A9-83A2-69F4-2FE1-370F1441056C}"/>
              </a:ext>
            </a:extLst>
          </p:cNvPr>
          <p:cNvSpPr>
            <a:spLocks noGrp="1"/>
          </p:cNvSpPr>
          <p:nvPr>
            <p:ph sz="quarter" idx="14"/>
          </p:nvPr>
        </p:nvSpPr>
        <p:spPr>
          <a:xfrm>
            <a:off x="371094" y="2718054"/>
            <a:ext cx="3438906" cy="3207258"/>
          </a:xfrm>
        </p:spPr>
        <p:txBody>
          <a:bodyPr vert="horz" lIns="91440" tIns="45720" rIns="91440" bIns="45720" rtlCol="0" anchor="t">
            <a:normAutofit/>
          </a:bodyPr>
          <a:lstStyle/>
          <a:p>
            <a:pPr>
              <a:lnSpc>
                <a:spcPct val="90000"/>
              </a:lnSpc>
            </a:pPr>
            <a:r>
              <a:rPr lang="en-US" sz="1700"/>
              <a:t>  Expected output:</a:t>
            </a:r>
          </a:p>
          <a:p>
            <a:pPr>
              <a:lnSpc>
                <a:spcPct val="90000"/>
              </a:lnSpc>
            </a:pPr>
            <a:r>
              <a:rPr lang="en-US" sz="1700"/>
              <a:t> Balanced definition, maybe quoting scripture neutrally.</a:t>
            </a:r>
          </a:p>
          <a:p>
            <a:pPr>
              <a:lnSpc>
                <a:spcPct val="90000"/>
              </a:lnSpc>
            </a:pPr>
            <a:endParaRPr lang="en-US" sz="1700"/>
          </a:p>
          <a:p>
            <a:pPr>
              <a:lnSpc>
                <a:spcPct val="90000"/>
              </a:lnSpc>
              <a:spcBef>
                <a:spcPts val="1000"/>
              </a:spcBef>
              <a:spcAft>
                <a:spcPts val="0"/>
              </a:spcAft>
            </a:pPr>
            <a:endParaRPr lang="en-US" sz="1700"/>
          </a:p>
        </p:txBody>
      </p:sp>
      <p:pic>
        <p:nvPicPr>
          <p:cNvPr id="7" name="faith-untrainedmodel">
            <a:hlinkClick r:id="" action="ppaction://media"/>
            <a:extLst>
              <a:ext uri="{FF2B5EF4-FFF2-40B4-BE49-F238E27FC236}">
                <a16:creationId xmlns:a16="http://schemas.microsoft.com/office/drawing/2014/main" id="{0532B6EB-8839-9B29-C42A-6D9ABDC3E30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901184" y="1748790"/>
            <a:ext cx="6922008" cy="3461004"/>
          </a:xfrm>
          <a:prstGeom prst="rect">
            <a:avLst/>
          </a:prstGeom>
        </p:spPr>
      </p:pic>
    </p:spTree>
    <p:extLst>
      <p:ext uri="{BB962C8B-B14F-4D97-AF65-F5344CB8AC3E}">
        <p14:creationId xmlns:p14="http://schemas.microsoft.com/office/powerpoint/2010/main" val="119737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97"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p:cTn id="11"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2" dur="1000" fill="hold"/>
                                        <p:tgtEl>
                                          <p:spTgt spid="11">
                                            <p:txEl>
                                              <p:pRg st="0" end="0"/>
                                            </p:txEl>
                                          </p:spTgt>
                                        </p:tgtEl>
                                        <p:attrNameLst>
                                          <p:attrName>ppt_h</p:attrName>
                                        </p:attrNameLst>
                                      </p:cBhvr>
                                      <p:tavLst>
                                        <p:tav tm="0">
                                          <p:val>
                                            <p:fltVal val="0"/>
                                          </p:val>
                                        </p:tav>
                                        <p:tav tm="100000">
                                          <p:val>
                                            <p:strVal val="#ppt_h"/>
                                          </p:val>
                                        </p:tav>
                                      </p:tavLst>
                                    </p:anim>
                                    <p:anim calcmode="lin" valueType="num">
                                      <p:cBhvr>
                                        <p:cTn id="13" dur="1000" fill="hold"/>
                                        <p:tgtEl>
                                          <p:spTgt spid="11">
                                            <p:txEl>
                                              <p:pRg st="0" end="0"/>
                                            </p:txEl>
                                          </p:spTgt>
                                        </p:tgtEl>
                                        <p:attrNameLst>
                                          <p:attrName>style.rotation</p:attrName>
                                        </p:attrNameLst>
                                      </p:cBhvr>
                                      <p:tavLst>
                                        <p:tav tm="0">
                                          <p:val>
                                            <p:fltVal val="90"/>
                                          </p:val>
                                        </p:tav>
                                        <p:tav tm="100000">
                                          <p:val>
                                            <p:fltVal val="0"/>
                                          </p:val>
                                        </p:tav>
                                      </p:tavLst>
                                    </p:anim>
                                    <p:animEffect transition="in" filter="fade">
                                      <p:cBhvr>
                                        <p:cTn id="14" dur="1000"/>
                                        <p:tgtEl>
                                          <p:spTgt spid="1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p:cTn id="19" dur="10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11">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11">
                                            <p:txEl>
                                              <p:pRg st="1" end="1"/>
                                            </p:txEl>
                                          </p:spTgt>
                                        </p:tgtEl>
                                        <p:attrNameLst>
                                          <p:attrName>style.rotation</p:attrName>
                                        </p:attrNameLst>
                                      </p:cBhvr>
                                      <p:tavLst>
                                        <p:tav tm="0">
                                          <p:val>
                                            <p:fltVal val="90"/>
                                          </p:val>
                                        </p:tav>
                                        <p:tav tm="100000">
                                          <p:val>
                                            <p:fltVal val="0"/>
                                          </p:val>
                                        </p:tav>
                                      </p:tavLst>
                                    </p:anim>
                                    <p:animEffect transition="in" filter="fade">
                                      <p:cBhvr>
                                        <p:cTn id="22" dur="10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5F55C16-BC21-49EF-A4FF-C3155BB93B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B2DEE-FD25-7157-38BD-9502DBA59A12}"/>
              </a:ext>
            </a:extLst>
          </p:cNvPr>
          <p:cNvSpPr>
            <a:spLocks noGrp="1"/>
          </p:cNvSpPr>
          <p:nvPr>
            <p:ph type="title"/>
          </p:nvPr>
        </p:nvSpPr>
        <p:spPr>
          <a:xfrm>
            <a:off x="6248400" y="365125"/>
            <a:ext cx="5105398" cy="1952744"/>
          </a:xfrm>
        </p:spPr>
        <p:txBody>
          <a:bodyPr vert="horz" lIns="91440" tIns="45720" rIns="91440" bIns="45720" rtlCol="0" anchor="ctr">
            <a:normAutofit/>
          </a:bodyPr>
          <a:lstStyle/>
          <a:p>
            <a:r>
              <a:rPr lang="en-US" sz="4400" b="0" i="0" kern="1200">
                <a:solidFill>
                  <a:schemeClr val="tx1"/>
                </a:solidFill>
                <a:latin typeface="+mj-lt"/>
                <a:ea typeface="+mj-ea"/>
                <a:cs typeface="+mj-cs"/>
              </a:rPr>
              <a:t>Prompt </a:t>
            </a:r>
            <a:br>
              <a:rPr lang="en-US" sz="4400" b="0" i="0" kern="1200">
                <a:solidFill>
                  <a:schemeClr val="tx1"/>
                </a:solidFill>
                <a:latin typeface="+mj-lt"/>
                <a:ea typeface="+mj-ea"/>
                <a:cs typeface="+mj-cs"/>
              </a:rPr>
            </a:br>
            <a:r>
              <a:rPr lang="en-US" sz="4400" b="0" i="0" kern="1200">
                <a:solidFill>
                  <a:schemeClr val="tx1"/>
                </a:solidFill>
                <a:latin typeface="+mj-lt"/>
                <a:ea typeface="+mj-ea"/>
                <a:cs typeface="+mj-cs"/>
              </a:rPr>
              <a:t>(demo)</a:t>
            </a:r>
          </a:p>
        </p:txBody>
      </p:sp>
      <p:sp>
        <p:nvSpPr>
          <p:cNvPr id="13" name="Freeform: Shape 12">
            <a:extLst>
              <a:ext uri="{FF2B5EF4-FFF2-40B4-BE49-F238E27FC236}">
                <a16:creationId xmlns:a16="http://schemas.microsoft.com/office/drawing/2014/main" id="{0C5F069E-AFE6-4825-8945-46F2918A5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6116569" cy="6858000"/>
          </a:xfrm>
          <a:custGeom>
            <a:avLst/>
            <a:gdLst>
              <a:gd name="connsiteX0" fmla="*/ 0 w 6116569"/>
              <a:gd name="connsiteY0" fmla="*/ 0 h 6879321"/>
              <a:gd name="connsiteX1" fmla="*/ 2935851 w 6116569"/>
              <a:gd name="connsiteY1" fmla="*/ 0 h 6879321"/>
              <a:gd name="connsiteX2" fmla="*/ 3238280 w 6116569"/>
              <a:gd name="connsiteY2" fmla="*/ 31980 h 6879321"/>
              <a:gd name="connsiteX3" fmla="*/ 3660541 w 6116569"/>
              <a:gd name="connsiteY3" fmla="*/ 550772 h 6879321"/>
              <a:gd name="connsiteX4" fmla="*/ 3808902 w 6116569"/>
              <a:gd name="connsiteY4" fmla="*/ 589860 h 6879321"/>
              <a:gd name="connsiteX5" fmla="*/ 4413762 w 6116569"/>
              <a:gd name="connsiteY5" fmla="*/ 625393 h 6879321"/>
              <a:gd name="connsiteX6" fmla="*/ 4567830 w 6116569"/>
              <a:gd name="connsiteY6" fmla="*/ 721333 h 6879321"/>
              <a:gd name="connsiteX7" fmla="*/ 4171247 w 6116569"/>
              <a:gd name="connsiteY7" fmla="*/ 792401 h 6879321"/>
              <a:gd name="connsiteX8" fmla="*/ 4376671 w 6116569"/>
              <a:gd name="connsiteY8" fmla="*/ 842148 h 6879321"/>
              <a:gd name="connsiteX9" fmla="*/ 4527887 w 6116569"/>
              <a:gd name="connsiteY9" fmla="*/ 813722 h 6879321"/>
              <a:gd name="connsiteX10" fmla="*/ 4633452 w 6116569"/>
              <a:gd name="connsiteY10" fmla="*/ 799508 h 6879321"/>
              <a:gd name="connsiteX11" fmla="*/ 4947293 w 6116569"/>
              <a:gd name="connsiteY11" fmla="*/ 870576 h 6879321"/>
              <a:gd name="connsiteX12" fmla="*/ 5263988 w 6116569"/>
              <a:gd name="connsiteY12" fmla="*/ 820828 h 6879321"/>
              <a:gd name="connsiteX13" fmla="*/ 5249723 w 6116569"/>
              <a:gd name="connsiteY13" fmla="*/ 895449 h 6879321"/>
              <a:gd name="connsiteX14" fmla="*/ 4744723 w 6116569"/>
              <a:gd name="connsiteY14" fmla="*/ 1197485 h 6879321"/>
              <a:gd name="connsiteX15" fmla="*/ 4767548 w 6116569"/>
              <a:gd name="connsiteY15" fmla="*/ 1346727 h 6879321"/>
              <a:gd name="connsiteX16" fmla="*/ 4539299 w 6116569"/>
              <a:gd name="connsiteY16" fmla="*/ 1421348 h 6879321"/>
              <a:gd name="connsiteX17" fmla="*/ 4607773 w 6116569"/>
              <a:gd name="connsiteY17" fmla="*/ 1485309 h 6879321"/>
              <a:gd name="connsiteX18" fmla="*/ 4579242 w 6116569"/>
              <a:gd name="connsiteY18" fmla="*/ 1535055 h 6879321"/>
              <a:gd name="connsiteX19" fmla="*/ 5278255 w 6116569"/>
              <a:gd name="connsiteY19" fmla="*/ 1609676 h 6879321"/>
              <a:gd name="connsiteX20" fmla="*/ 5771843 w 6116569"/>
              <a:gd name="connsiteY20" fmla="*/ 1630997 h 6879321"/>
              <a:gd name="connsiteX21" fmla="*/ 6105656 w 6116569"/>
              <a:gd name="connsiteY21" fmla="*/ 1748257 h 6879321"/>
              <a:gd name="connsiteX22" fmla="*/ 5691955 w 6116569"/>
              <a:gd name="connsiteY22" fmla="*/ 2167555 h 6879321"/>
              <a:gd name="connsiteX23" fmla="*/ 5475118 w 6116569"/>
              <a:gd name="connsiteY23" fmla="*/ 2348776 h 6879321"/>
              <a:gd name="connsiteX24" fmla="*/ 5826051 w 6116569"/>
              <a:gd name="connsiteY24" fmla="*/ 2291922 h 6879321"/>
              <a:gd name="connsiteX25" fmla="*/ 5552153 w 6116569"/>
              <a:gd name="connsiteY25" fmla="*/ 2597513 h 6879321"/>
              <a:gd name="connsiteX26" fmla="*/ 5603508 w 6116569"/>
              <a:gd name="connsiteY26" fmla="*/ 2647260 h 6879321"/>
              <a:gd name="connsiteX27" fmla="*/ 5700515 w 6116569"/>
              <a:gd name="connsiteY27" fmla="*/ 2679240 h 6879321"/>
              <a:gd name="connsiteX28" fmla="*/ 5246870 w 6116569"/>
              <a:gd name="connsiteY28" fmla="*/ 2888889 h 6879321"/>
              <a:gd name="connsiteX29" fmla="*/ 4836022 w 6116569"/>
              <a:gd name="connsiteY29" fmla="*/ 3169605 h 6879321"/>
              <a:gd name="connsiteX30" fmla="*/ 4736163 w 6116569"/>
              <a:gd name="connsiteY30" fmla="*/ 3233565 h 6879321"/>
              <a:gd name="connsiteX31" fmla="*/ 4853141 w 6116569"/>
              <a:gd name="connsiteY31" fmla="*/ 3233565 h 6879321"/>
              <a:gd name="connsiteX32" fmla="*/ 4944440 w 6116569"/>
              <a:gd name="connsiteY32" fmla="*/ 3226459 h 6879321"/>
              <a:gd name="connsiteX33" fmla="*/ 5109921 w 6116569"/>
              <a:gd name="connsiteY33" fmla="*/ 3283313 h 6879321"/>
              <a:gd name="connsiteX34" fmla="*/ 5694809 w 6116569"/>
              <a:gd name="connsiteY34" fmla="*/ 3141178 h 6879321"/>
              <a:gd name="connsiteX35" fmla="*/ 5566419 w 6116569"/>
              <a:gd name="connsiteY35" fmla="*/ 3301079 h 6879321"/>
              <a:gd name="connsiteX36" fmla="*/ 5415203 w 6116569"/>
              <a:gd name="connsiteY36" fmla="*/ 3397020 h 6879321"/>
              <a:gd name="connsiteX37" fmla="*/ 5612068 w 6116569"/>
              <a:gd name="connsiteY37" fmla="*/ 3432554 h 6879321"/>
              <a:gd name="connsiteX38" fmla="*/ 5206927 w 6116569"/>
              <a:gd name="connsiteY38" fmla="*/ 3599562 h 6879321"/>
              <a:gd name="connsiteX39" fmla="*/ 5301079 w 6116569"/>
              <a:gd name="connsiteY39" fmla="*/ 3723930 h 6879321"/>
              <a:gd name="connsiteX40" fmla="*/ 4507915 w 6116569"/>
              <a:gd name="connsiteY40" fmla="*/ 4306683 h 6879321"/>
              <a:gd name="connsiteX41" fmla="*/ 3982942 w 6116569"/>
              <a:gd name="connsiteY41" fmla="*/ 4587399 h 6879321"/>
              <a:gd name="connsiteX42" fmla="*/ 4185513 w 6116569"/>
              <a:gd name="connsiteY42" fmla="*/ 4541205 h 6879321"/>
              <a:gd name="connsiteX43" fmla="*/ 5212633 w 6116569"/>
              <a:gd name="connsiteY43" fmla="*/ 4455924 h 6879321"/>
              <a:gd name="connsiteX44" fmla="*/ 5312492 w 6116569"/>
              <a:gd name="connsiteY44" fmla="*/ 4473691 h 6879321"/>
              <a:gd name="connsiteX45" fmla="*/ 4596361 w 6116569"/>
              <a:gd name="connsiteY45" fmla="*/ 4818368 h 6879321"/>
              <a:gd name="connsiteX46" fmla="*/ 4873113 w 6116569"/>
              <a:gd name="connsiteY46" fmla="*/ 4885882 h 6879321"/>
              <a:gd name="connsiteX47" fmla="*/ 4935881 w 6116569"/>
              <a:gd name="connsiteY47" fmla="*/ 4914309 h 6879321"/>
              <a:gd name="connsiteX48" fmla="*/ 4873113 w 6116569"/>
              <a:gd name="connsiteY48" fmla="*/ 5003143 h 6879321"/>
              <a:gd name="connsiteX49" fmla="*/ 4721898 w 6116569"/>
              <a:gd name="connsiteY49" fmla="*/ 5095530 h 6879321"/>
              <a:gd name="connsiteX50" fmla="*/ 5132745 w 6116569"/>
              <a:gd name="connsiteY50" fmla="*/ 4949842 h 6879321"/>
              <a:gd name="connsiteX51" fmla="*/ 5101362 w 6116569"/>
              <a:gd name="connsiteY51" fmla="*/ 5081317 h 6879321"/>
              <a:gd name="connsiteX52" fmla="*/ 5138452 w 6116569"/>
              <a:gd name="connsiteY52" fmla="*/ 5198578 h 6879321"/>
              <a:gd name="connsiteX53" fmla="*/ 4904497 w 6116569"/>
              <a:gd name="connsiteY53" fmla="*/ 5362033 h 6879321"/>
              <a:gd name="connsiteX54" fmla="*/ 4579242 w 6116569"/>
              <a:gd name="connsiteY54" fmla="*/ 5674729 h 6879321"/>
              <a:gd name="connsiteX55" fmla="*/ 4253988 w 6116569"/>
              <a:gd name="connsiteY55" fmla="*/ 5884379 h 6879321"/>
              <a:gd name="connsiteX56" fmla="*/ 3985795 w 6116569"/>
              <a:gd name="connsiteY56" fmla="*/ 6069153 h 6879321"/>
              <a:gd name="connsiteX57" fmla="*/ 4231163 w 6116569"/>
              <a:gd name="connsiteY57" fmla="*/ 6030066 h 6879321"/>
              <a:gd name="connsiteX58" fmla="*/ 3814609 w 6116569"/>
              <a:gd name="connsiteY58" fmla="*/ 6317889 h 6879321"/>
              <a:gd name="connsiteX59" fmla="*/ 3751840 w 6116569"/>
              <a:gd name="connsiteY59" fmla="*/ 6339209 h 6879321"/>
              <a:gd name="connsiteX60" fmla="*/ 3089919 w 6116569"/>
              <a:gd name="connsiteY60" fmla="*/ 6563071 h 6879321"/>
              <a:gd name="connsiteX61" fmla="*/ 2961529 w 6116569"/>
              <a:gd name="connsiteY61" fmla="*/ 6662566 h 6879321"/>
              <a:gd name="connsiteX62" fmla="*/ 3107038 w 6116569"/>
              <a:gd name="connsiteY62" fmla="*/ 6673226 h 6879321"/>
              <a:gd name="connsiteX63" fmla="*/ 3594919 w 6116569"/>
              <a:gd name="connsiteY63" fmla="*/ 6591499 h 6879321"/>
              <a:gd name="connsiteX64" fmla="*/ 3261106 w 6116569"/>
              <a:gd name="connsiteY64" fmla="*/ 6726527 h 6879321"/>
              <a:gd name="connsiteX65" fmla="*/ 3620597 w 6116569"/>
              <a:gd name="connsiteY65" fmla="*/ 6740740 h 6879321"/>
              <a:gd name="connsiteX66" fmla="*/ 3703337 w 6116569"/>
              <a:gd name="connsiteY66" fmla="*/ 6826020 h 6879321"/>
              <a:gd name="connsiteX67" fmla="*/ 3689072 w 6116569"/>
              <a:gd name="connsiteY67" fmla="*/ 6879321 h 6879321"/>
              <a:gd name="connsiteX68" fmla="*/ 0 w 6116569"/>
              <a:gd name="connsiteY68" fmla="*/ 6879321 h 6879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6" name="Graphic 5" descr="Prayer candle with solid fill">
            <a:extLst>
              <a:ext uri="{FF2B5EF4-FFF2-40B4-BE49-F238E27FC236}">
                <a16:creationId xmlns:a16="http://schemas.microsoft.com/office/drawing/2014/main" id="{E67D32DD-528E-5EFD-C923-41BAFD692C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1134" y="1918107"/>
            <a:ext cx="3195204" cy="3195204"/>
          </a:xfrm>
          <a:prstGeom prst="rect">
            <a:avLst/>
          </a:prstGeom>
        </p:spPr>
      </p:pic>
      <p:sp>
        <p:nvSpPr>
          <p:cNvPr id="3" name="Content Placeholder 2">
            <a:extLst>
              <a:ext uri="{FF2B5EF4-FFF2-40B4-BE49-F238E27FC236}">
                <a16:creationId xmlns:a16="http://schemas.microsoft.com/office/drawing/2014/main" id="{8DC9CCDF-933E-6CC9-D10E-FCE990DE73E9}"/>
              </a:ext>
            </a:extLst>
          </p:cNvPr>
          <p:cNvSpPr>
            <a:spLocks noGrp="1"/>
          </p:cNvSpPr>
          <p:nvPr>
            <p:ph sz="quarter" idx="13"/>
          </p:nvPr>
        </p:nvSpPr>
        <p:spPr>
          <a:xfrm>
            <a:off x="6248400" y="2497257"/>
            <a:ext cx="5105398" cy="3679705"/>
          </a:xfrm>
        </p:spPr>
        <p:txBody>
          <a:bodyPr vert="horz" lIns="91440" tIns="45720" rIns="91440" bIns="45720" rtlCol="0">
            <a:normAutofit/>
          </a:bodyPr>
          <a:lstStyle/>
          <a:p>
            <a:pPr indent="-228600">
              <a:lnSpc>
                <a:spcPct val="90000"/>
              </a:lnSpc>
              <a:spcBef>
                <a:spcPts val="1000"/>
              </a:spcBef>
              <a:spcAft>
                <a:spcPts val="0"/>
              </a:spcAft>
              <a:buFont typeface="Arial" panose="020B0604020202020204" pitchFamily="34" charset="0"/>
              <a:buChar char="•"/>
            </a:pPr>
            <a:r>
              <a:rPr lang="en-US"/>
              <a:t>“Why is faith the only true source of peace in life?”</a:t>
            </a:r>
          </a:p>
          <a:p>
            <a:pPr indent="-228600">
              <a:lnSpc>
                <a:spcPct val="90000"/>
              </a:lnSpc>
              <a:spcBef>
                <a:spcPts val="1000"/>
              </a:spcBef>
              <a:spcAft>
                <a:spcPts val="0"/>
              </a:spcAft>
              <a:buFont typeface="Arial" panose="020B0604020202020204" pitchFamily="34" charset="0"/>
              <a:buChar char="•"/>
            </a:pPr>
            <a:endParaRPr lang="en-US"/>
          </a:p>
          <a:p>
            <a:pPr indent="-228600">
              <a:lnSpc>
                <a:spcPct val="90000"/>
              </a:lnSpc>
              <a:spcBef>
                <a:spcPts val="1000"/>
              </a:spcBef>
              <a:spcAft>
                <a:spcPts val="0"/>
              </a:spcAft>
              <a:buFont typeface="Arial" panose="020B0604020202020204" pitchFamily="34" charset="0"/>
              <a:buChar char="•"/>
            </a:pPr>
            <a:r>
              <a:rPr lang="en-US"/>
              <a:t>“Why do some people lose faith in God?”</a:t>
            </a:r>
          </a:p>
          <a:p>
            <a:pPr indent="-228600">
              <a:lnSpc>
                <a:spcPct val="90000"/>
              </a:lnSpc>
              <a:spcBef>
                <a:spcPts val="1000"/>
              </a:spcBef>
              <a:spcAft>
                <a:spcPts val="0"/>
              </a:spcAft>
              <a:buFont typeface="Arial" panose="020B0604020202020204" pitchFamily="34" charset="0"/>
              <a:buChar char="•"/>
            </a:pPr>
            <a:endParaRPr lang="en-US"/>
          </a:p>
          <a:p>
            <a:pPr indent="-228600">
              <a:lnSpc>
                <a:spcPct val="90000"/>
              </a:lnSpc>
              <a:spcBef>
                <a:spcPts val="1000"/>
              </a:spcBef>
              <a:spcAft>
                <a:spcPts val="0"/>
              </a:spcAft>
              <a:buFont typeface="Arial" panose="020B0604020202020204" pitchFamily="34" charset="0"/>
              <a:buChar char="•"/>
            </a:pPr>
            <a:r>
              <a:rPr lang="en-US"/>
              <a:t> “Why do people without faith live empty lives?”</a:t>
            </a:r>
          </a:p>
          <a:p>
            <a:pPr marL="0" indent="-228600">
              <a:lnSpc>
                <a:spcPct val="90000"/>
              </a:lnSpc>
              <a:spcBef>
                <a:spcPts val="1000"/>
              </a:spcBef>
              <a:spcAft>
                <a:spcPts val="0"/>
              </a:spcAft>
              <a:buFont typeface="Arial" panose="020B0604020202020204" pitchFamily="34" charset="0"/>
              <a:buChar char="•"/>
            </a:pPr>
            <a:endParaRPr lang="en-US"/>
          </a:p>
          <a:p>
            <a:pPr indent="-228600">
              <a:lnSpc>
                <a:spcPct val="90000"/>
              </a:lnSpc>
              <a:spcBef>
                <a:spcPts val="1000"/>
              </a:spcBef>
              <a:spcAft>
                <a:spcPts val="0"/>
              </a:spcAft>
              <a:buFont typeface="Arial" panose="020B0604020202020204" pitchFamily="34" charset="0"/>
              <a:buChar char="•"/>
            </a:pPr>
            <a:r>
              <a:rPr lang="en-US"/>
              <a:t>“How does language shape spiritual understanding?”</a:t>
            </a:r>
          </a:p>
          <a:p>
            <a:pPr indent="-228600">
              <a:lnSpc>
                <a:spcPct val="90000"/>
              </a:lnSpc>
              <a:spcBef>
                <a:spcPts val="1000"/>
              </a:spcBef>
              <a:spcAft>
                <a:spcPts val="0"/>
              </a:spcAft>
              <a:buFont typeface="Arial" panose="020B0604020202020204" pitchFamily="34" charset="0"/>
              <a:buChar char="•"/>
            </a:pPr>
            <a:endParaRPr lang="en-US"/>
          </a:p>
          <a:p>
            <a:pPr indent="-228600">
              <a:lnSpc>
                <a:spcPct val="90000"/>
              </a:lnSpc>
              <a:spcBef>
                <a:spcPts val="1000"/>
              </a:spcBef>
              <a:spcAft>
                <a:spcPts val="0"/>
              </a:spcAft>
              <a:buFont typeface="Arial" panose="020B0604020202020204" pitchFamily="34" charset="0"/>
              <a:buChar char="•"/>
            </a:pPr>
            <a:endParaRPr lang="en-US"/>
          </a:p>
          <a:p>
            <a:pPr indent="-228600">
              <a:lnSpc>
                <a:spcPct val="90000"/>
              </a:lnSpc>
              <a:spcBef>
                <a:spcPts val="1000"/>
              </a:spcBef>
              <a:spcAft>
                <a:spcPts val="0"/>
              </a:spcAft>
              <a:buFont typeface="Arial" panose="020B0604020202020204" pitchFamily="34" charset="0"/>
              <a:buChar char="•"/>
            </a:pPr>
            <a:endParaRPr lang="en-US"/>
          </a:p>
        </p:txBody>
      </p:sp>
      <p:sp>
        <p:nvSpPr>
          <p:cNvPr id="4" name="Slide Number Placeholder 3">
            <a:extLst>
              <a:ext uri="{FF2B5EF4-FFF2-40B4-BE49-F238E27FC236}">
                <a16:creationId xmlns:a16="http://schemas.microsoft.com/office/drawing/2014/main" id="{65F9ADFA-99AB-FDE5-CD7F-87F14236C8B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5CEABB6-07DC-46E8-9B57-56EC44A396E5}" type="slidenum">
              <a:rPr lang="en-US" sz="1200">
                <a:solidFill>
                  <a:schemeClr val="tx1">
                    <a:tint val="75000"/>
                  </a:schemeClr>
                </a:solidFill>
                <a:latin typeface="+mn-lt"/>
              </a:rPr>
              <a:pPr>
                <a:spcAft>
                  <a:spcPts val="600"/>
                </a:spcAft>
              </a:pPr>
              <a:t>12</a:t>
            </a:fld>
            <a:endParaRPr lang="en-US" sz="1200">
              <a:solidFill>
                <a:schemeClr val="tx1">
                  <a:tint val="75000"/>
                </a:schemeClr>
              </a:solidFill>
              <a:latin typeface="+mn-lt"/>
            </a:endParaRPr>
          </a:p>
        </p:txBody>
      </p:sp>
    </p:spTree>
    <p:extLst>
      <p:ext uri="{BB962C8B-B14F-4D97-AF65-F5344CB8AC3E}">
        <p14:creationId xmlns:p14="http://schemas.microsoft.com/office/powerpoint/2010/main" val="340242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B5B35-D26D-F343-67BD-BB94182E8D48}"/>
              </a:ext>
            </a:extLst>
          </p:cNvPr>
          <p:cNvSpPr>
            <a:spLocks noGrp="1"/>
          </p:cNvSpPr>
          <p:nvPr>
            <p:ph type="title"/>
          </p:nvPr>
        </p:nvSpPr>
        <p:spPr>
          <a:xfrm>
            <a:off x="452388" y="192505"/>
            <a:ext cx="10886172" cy="3526636"/>
          </a:xfrm>
        </p:spPr>
        <p:txBody>
          <a:bodyPr anchor="b">
            <a:normAutofit fontScale="90000"/>
          </a:bodyPr>
          <a:lstStyle/>
          <a:p>
            <a:pPr fontAlgn="base"/>
            <a:r>
              <a:rPr lang="en-US" sz="1800">
                <a:latin typeface="+mj-lt"/>
              </a:rPr>
              <a:t>Neglects Personal Devotion and Dependence on God</a:t>
            </a:r>
            <a:br>
              <a:rPr lang="en-US" sz="1800">
                <a:latin typeface="+mj-lt"/>
              </a:rPr>
            </a:br>
            <a:br>
              <a:rPr lang="en-US" sz="1800" b="0">
                <a:latin typeface="+mj-lt"/>
              </a:rPr>
            </a:br>
            <a:r>
              <a:rPr lang="en-US" sz="1800" b="0">
                <a:latin typeface="+mj-lt"/>
              </a:rPr>
              <a:t>Using AI to write theological papers is an act of academic dishonesty. Seminaries, like most institutions of higher learning, expects students to produce original work. More importantly, as a seminary, it holds students to a standard grounded in Scripture: truthfulness, integrity, and personal accountability. Passing off AI-generated content as one’s own misrepresents the student's labor and violates the Ninth Commandment.</a:t>
            </a:r>
            <a:br>
              <a:rPr lang="en-US" sz="1800" b="0">
                <a:latin typeface="+mj-lt"/>
              </a:rPr>
            </a:br>
            <a:br>
              <a:rPr lang="en-US" sz="1800" b="0">
                <a:latin typeface="+mj-lt"/>
              </a:rPr>
            </a:br>
            <a:r>
              <a:rPr lang="en-US" sz="1800" b="0">
                <a:latin typeface="+mj-lt"/>
              </a:rPr>
              <a:t>John Calvin wrote, “A lie is the destruction of society” (</a:t>
            </a:r>
            <a:r>
              <a:rPr lang="en-US" sz="1800" b="0" i="1">
                <a:latin typeface="+mj-lt"/>
              </a:rPr>
              <a:t>Commentary on the Psalms</a:t>
            </a:r>
            <a:r>
              <a:rPr lang="en-US" sz="1800" b="0">
                <a:latin typeface="+mj-lt"/>
              </a:rPr>
              <a:t>, Ps. 5:6), emphasizing that deception—even in seemingly small ways—undermines trust and the bonds of Christian fellowship. Seminary is a community where trust between students, faculty, and the broader church must be cultivated. Theological training is not merely about gaining knowledge but about developing character and trustworthiness for ministry. Dishonesty in writing, even with good intentions, signals a deeper breach of spiritual responsibility.</a:t>
            </a:r>
            <a:br>
              <a:rPr lang="en-US" sz="1800" b="0">
                <a:latin typeface="+mj-lt"/>
              </a:rPr>
            </a:br>
            <a:br>
              <a:rPr lang="en-US" sz="1800">
                <a:latin typeface="+mj-lt"/>
              </a:rPr>
            </a:br>
            <a:endParaRPr lang="en-US" sz="1800">
              <a:latin typeface="+mj-lt"/>
            </a:endParaRPr>
          </a:p>
        </p:txBody>
      </p:sp>
      <p:sp>
        <p:nvSpPr>
          <p:cNvPr id="14" name="Text Placeholder 3">
            <a:extLst>
              <a:ext uri="{FF2B5EF4-FFF2-40B4-BE49-F238E27FC236}">
                <a16:creationId xmlns:a16="http://schemas.microsoft.com/office/drawing/2014/main" id="{B0EF6F33-BF8D-1528-76DD-B78F1A8891CA}"/>
              </a:ext>
            </a:extLst>
          </p:cNvPr>
          <p:cNvSpPr>
            <a:spLocks noGrp="1"/>
          </p:cNvSpPr>
          <p:nvPr>
            <p:ph type="body" sz="quarter" idx="11"/>
          </p:nvPr>
        </p:nvSpPr>
        <p:spPr>
          <a:xfrm>
            <a:off x="6096000" y="5295331"/>
            <a:ext cx="5864225" cy="1151824"/>
          </a:xfrm>
        </p:spPr>
        <p:txBody>
          <a:bodyPr>
            <a:normAutofit lnSpcReduction="10000"/>
          </a:bodyPr>
          <a:lstStyle/>
          <a:p>
            <a:r>
              <a:rPr lang="en-US" sz="1800" i="1"/>
              <a:t>Full disclosure:</a:t>
            </a:r>
          </a:p>
          <a:p>
            <a:r>
              <a:rPr lang="en-US" sz="1800" i="1"/>
              <a:t> I did not write any of this, I promoted Chat-GPT to write it, and honestly, I have not even read it. Seriously. This took less than 10 minutes from start to finish.</a:t>
            </a:r>
            <a:endParaRPr lang="en-US" sz="1800"/>
          </a:p>
        </p:txBody>
      </p:sp>
      <p:sp>
        <p:nvSpPr>
          <p:cNvPr id="9" name="Slide Number Placeholder 3" hidden="1">
            <a:extLst>
              <a:ext uri="{FF2B5EF4-FFF2-40B4-BE49-F238E27FC236}">
                <a16:creationId xmlns:a16="http://schemas.microsoft.com/office/drawing/2014/main" id="{022130ED-DEE0-B388-C5B4-CA94AAEB0F33}"/>
              </a:ext>
            </a:extLst>
          </p:cNvPr>
          <p:cNvSpPr>
            <a:spLocks noGrp="1"/>
          </p:cNvSpPr>
          <p:nvPr>
            <p:ph type="sldNum" sz="quarter" idx="4294967295"/>
          </p:nvPr>
        </p:nvSpPr>
        <p:spPr>
          <a:xfrm>
            <a:off x="9448800" y="6356350"/>
            <a:ext cx="2743200" cy="365125"/>
          </a:xfrm>
        </p:spPr>
        <p:txBody>
          <a:bodyPr/>
          <a:lstStyle/>
          <a:p>
            <a:pPr>
              <a:spcAft>
                <a:spcPts val="600"/>
              </a:spcAft>
            </a:pPr>
            <a:fld id="{B5CEABB6-07DC-46E8-9B57-56EC44A396E5}" type="slidenum">
              <a:rPr lang="en-US" smtClean="0"/>
              <a:pPr>
                <a:spcAft>
                  <a:spcPts val="600"/>
                </a:spcAft>
              </a:pPr>
              <a:t>13</a:t>
            </a:fld>
            <a:endParaRPr lang="en-US"/>
          </a:p>
        </p:txBody>
      </p:sp>
    </p:spTree>
    <p:extLst>
      <p:ext uri="{BB962C8B-B14F-4D97-AF65-F5344CB8AC3E}">
        <p14:creationId xmlns:p14="http://schemas.microsoft.com/office/powerpoint/2010/main" val="2695715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wipe(down)">
                                      <p:cBhvr>
                                        <p:cTn id="11" dur="580">
                                          <p:stCondLst>
                                            <p:cond delay="0"/>
                                          </p:stCondLst>
                                        </p:cTn>
                                        <p:tgtEl>
                                          <p:spTgt spid="14">
                                            <p:txEl>
                                              <p:pRg st="0" end="0"/>
                                            </p:txEl>
                                          </p:spTgt>
                                        </p:tgtEl>
                                      </p:cBhvr>
                                    </p:animEffect>
                                    <p:anim calcmode="lin" valueType="num">
                                      <p:cBhvr>
                                        <p:cTn id="12"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14">
                                            <p:txEl>
                                              <p:pRg st="0" end="0"/>
                                            </p:txEl>
                                          </p:spTgt>
                                        </p:tgtEl>
                                      </p:cBhvr>
                                      <p:to x="100000" y="60000"/>
                                    </p:animScale>
                                    <p:animScale>
                                      <p:cBhvr>
                                        <p:cTn id="18" dur="166" decel="50000">
                                          <p:stCondLst>
                                            <p:cond delay="676"/>
                                          </p:stCondLst>
                                        </p:cTn>
                                        <p:tgtEl>
                                          <p:spTgt spid="14">
                                            <p:txEl>
                                              <p:pRg st="0" end="0"/>
                                            </p:txEl>
                                          </p:spTgt>
                                        </p:tgtEl>
                                      </p:cBhvr>
                                      <p:to x="100000" y="100000"/>
                                    </p:animScale>
                                    <p:animScale>
                                      <p:cBhvr>
                                        <p:cTn id="19" dur="26">
                                          <p:stCondLst>
                                            <p:cond delay="1312"/>
                                          </p:stCondLst>
                                        </p:cTn>
                                        <p:tgtEl>
                                          <p:spTgt spid="14">
                                            <p:txEl>
                                              <p:pRg st="0" end="0"/>
                                            </p:txEl>
                                          </p:spTgt>
                                        </p:tgtEl>
                                      </p:cBhvr>
                                      <p:to x="100000" y="80000"/>
                                    </p:animScale>
                                    <p:animScale>
                                      <p:cBhvr>
                                        <p:cTn id="20" dur="166" decel="50000">
                                          <p:stCondLst>
                                            <p:cond delay="1338"/>
                                          </p:stCondLst>
                                        </p:cTn>
                                        <p:tgtEl>
                                          <p:spTgt spid="14">
                                            <p:txEl>
                                              <p:pRg st="0" end="0"/>
                                            </p:txEl>
                                          </p:spTgt>
                                        </p:tgtEl>
                                      </p:cBhvr>
                                      <p:to x="100000" y="100000"/>
                                    </p:animScale>
                                    <p:animScale>
                                      <p:cBhvr>
                                        <p:cTn id="21" dur="26">
                                          <p:stCondLst>
                                            <p:cond delay="1642"/>
                                          </p:stCondLst>
                                        </p:cTn>
                                        <p:tgtEl>
                                          <p:spTgt spid="14">
                                            <p:txEl>
                                              <p:pRg st="0" end="0"/>
                                            </p:txEl>
                                          </p:spTgt>
                                        </p:tgtEl>
                                      </p:cBhvr>
                                      <p:to x="100000" y="90000"/>
                                    </p:animScale>
                                    <p:animScale>
                                      <p:cBhvr>
                                        <p:cTn id="22" dur="166" decel="50000">
                                          <p:stCondLst>
                                            <p:cond delay="1668"/>
                                          </p:stCondLst>
                                        </p:cTn>
                                        <p:tgtEl>
                                          <p:spTgt spid="14">
                                            <p:txEl>
                                              <p:pRg st="0" end="0"/>
                                            </p:txEl>
                                          </p:spTgt>
                                        </p:tgtEl>
                                      </p:cBhvr>
                                      <p:to x="100000" y="100000"/>
                                    </p:animScale>
                                    <p:animScale>
                                      <p:cBhvr>
                                        <p:cTn id="23" dur="26">
                                          <p:stCondLst>
                                            <p:cond delay="1808"/>
                                          </p:stCondLst>
                                        </p:cTn>
                                        <p:tgtEl>
                                          <p:spTgt spid="14">
                                            <p:txEl>
                                              <p:pRg st="0" end="0"/>
                                            </p:txEl>
                                          </p:spTgt>
                                        </p:tgtEl>
                                      </p:cBhvr>
                                      <p:to x="100000" y="95000"/>
                                    </p:animScale>
                                    <p:animScale>
                                      <p:cBhvr>
                                        <p:cTn id="24" dur="166" decel="50000">
                                          <p:stCondLst>
                                            <p:cond delay="1834"/>
                                          </p:stCondLst>
                                        </p:cTn>
                                        <p:tgtEl>
                                          <p:spTgt spid="14">
                                            <p:txEl>
                                              <p:pRg st="0" end="0"/>
                                            </p:txEl>
                                          </p:spTgt>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4">
                                            <p:txEl>
                                              <p:pRg st="1" end="1"/>
                                            </p:txEl>
                                          </p:spTgt>
                                        </p:tgtEl>
                                        <p:attrNameLst>
                                          <p:attrName>style.visibility</p:attrName>
                                        </p:attrNameLst>
                                      </p:cBhvr>
                                      <p:to>
                                        <p:strVal val="visible"/>
                                      </p:to>
                                    </p:set>
                                    <p:animEffect transition="in" filter="wipe(down)">
                                      <p:cBhvr>
                                        <p:cTn id="29" dur="580">
                                          <p:stCondLst>
                                            <p:cond delay="0"/>
                                          </p:stCondLst>
                                        </p:cTn>
                                        <p:tgtEl>
                                          <p:spTgt spid="14">
                                            <p:txEl>
                                              <p:pRg st="1" end="1"/>
                                            </p:txEl>
                                          </p:spTgt>
                                        </p:tgtEl>
                                      </p:cBhvr>
                                    </p:animEffect>
                                    <p:anim calcmode="lin" valueType="num">
                                      <p:cBhvr>
                                        <p:cTn id="30" dur="1822" tmFilter="0,0; 0.14,0.36; 0.43,0.73; 0.71,0.91; 1.0,1.0">
                                          <p:stCondLst>
                                            <p:cond delay="0"/>
                                          </p:stCondLst>
                                        </p:cTn>
                                        <p:tgtEl>
                                          <p:spTgt spid="14">
                                            <p:txEl>
                                              <p:pRg st="1" end="1"/>
                                            </p:txEl>
                                          </p:spTgt>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4">
                                            <p:txEl>
                                              <p:pRg st="1" end="1"/>
                                            </p:txEl>
                                          </p:spTgt>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4">
                                            <p:txEl>
                                              <p:pRg st="1" end="1"/>
                                            </p:txEl>
                                          </p:spTgt>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4">
                                            <p:txEl>
                                              <p:pRg st="1" end="1"/>
                                            </p:txEl>
                                          </p:spTgt>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4">
                                            <p:txEl>
                                              <p:pRg st="1" end="1"/>
                                            </p:txEl>
                                          </p:spTgt>
                                        </p:tgtEl>
                                        <p:attrNameLst>
                                          <p:attrName>ppt_y</p:attrName>
                                        </p:attrNameLst>
                                      </p:cBhvr>
                                      <p:tavLst>
                                        <p:tav tm="0" fmla="#ppt_y-sin(pi*$)/81">
                                          <p:val>
                                            <p:fltVal val="0"/>
                                          </p:val>
                                        </p:tav>
                                        <p:tav tm="100000">
                                          <p:val>
                                            <p:fltVal val="1"/>
                                          </p:val>
                                        </p:tav>
                                      </p:tavLst>
                                    </p:anim>
                                    <p:animScale>
                                      <p:cBhvr>
                                        <p:cTn id="35" dur="26">
                                          <p:stCondLst>
                                            <p:cond delay="650"/>
                                          </p:stCondLst>
                                        </p:cTn>
                                        <p:tgtEl>
                                          <p:spTgt spid="14">
                                            <p:txEl>
                                              <p:pRg st="1" end="1"/>
                                            </p:txEl>
                                          </p:spTgt>
                                        </p:tgtEl>
                                      </p:cBhvr>
                                      <p:to x="100000" y="60000"/>
                                    </p:animScale>
                                    <p:animScale>
                                      <p:cBhvr>
                                        <p:cTn id="36" dur="166" decel="50000">
                                          <p:stCondLst>
                                            <p:cond delay="676"/>
                                          </p:stCondLst>
                                        </p:cTn>
                                        <p:tgtEl>
                                          <p:spTgt spid="14">
                                            <p:txEl>
                                              <p:pRg st="1" end="1"/>
                                            </p:txEl>
                                          </p:spTgt>
                                        </p:tgtEl>
                                      </p:cBhvr>
                                      <p:to x="100000" y="100000"/>
                                    </p:animScale>
                                    <p:animScale>
                                      <p:cBhvr>
                                        <p:cTn id="37" dur="26">
                                          <p:stCondLst>
                                            <p:cond delay="1312"/>
                                          </p:stCondLst>
                                        </p:cTn>
                                        <p:tgtEl>
                                          <p:spTgt spid="14">
                                            <p:txEl>
                                              <p:pRg st="1" end="1"/>
                                            </p:txEl>
                                          </p:spTgt>
                                        </p:tgtEl>
                                      </p:cBhvr>
                                      <p:to x="100000" y="80000"/>
                                    </p:animScale>
                                    <p:animScale>
                                      <p:cBhvr>
                                        <p:cTn id="38" dur="166" decel="50000">
                                          <p:stCondLst>
                                            <p:cond delay="1338"/>
                                          </p:stCondLst>
                                        </p:cTn>
                                        <p:tgtEl>
                                          <p:spTgt spid="14">
                                            <p:txEl>
                                              <p:pRg st="1" end="1"/>
                                            </p:txEl>
                                          </p:spTgt>
                                        </p:tgtEl>
                                      </p:cBhvr>
                                      <p:to x="100000" y="100000"/>
                                    </p:animScale>
                                    <p:animScale>
                                      <p:cBhvr>
                                        <p:cTn id="39" dur="26">
                                          <p:stCondLst>
                                            <p:cond delay="1642"/>
                                          </p:stCondLst>
                                        </p:cTn>
                                        <p:tgtEl>
                                          <p:spTgt spid="14">
                                            <p:txEl>
                                              <p:pRg st="1" end="1"/>
                                            </p:txEl>
                                          </p:spTgt>
                                        </p:tgtEl>
                                      </p:cBhvr>
                                      <p:to x="100000" y="90000"/>
                                    </p:animScale>
                                    <p:animScale>
                                      <p:cBhvr>
                                        <p:cTn id="40" dur="166" decel="50000">
                                          <p:stCondLst>
                                            <p:cond delay="1668"/>
                                          </p:stCondLst>
                                        </p:cTn>
                                        <p:tgtEl>
                                          <p:spTgt spid="14">
                                            <p:txEl>
                                              <p:pRg st="1" end="1"/>
                                            </p:txEl>
                                          </p:spTgt>
                                        </p:tgtEl>
                                      </p:cBhvr>
                                      <p:to x="100000" y="100000"/>
                                    </p:animScale>
                                    <p:animScale>
                                      <p:cBhvr>
                                        <p:cTn id="41" dur="26">
                                          <p:stCondLst>
                                            <p:cond delay="1808"/>
                                          </p:stCondLst>
                                        </p:cTn>
                                        <p:tgtEl>
                                          <p:spTgt spid="14">
                                            <p:txEl>
                                              <p:pRg st="1" end="1"/>
                                            </p:txEl>
                                          </p:spTgt>
                                        </p:tgtEl>
                                      </p:cBhvr>
                                      <p:to x="100000" y="95000"/>
                                    </p:animScale>
                                    <p:animScale>
                                      <p:cBhvr>
                                        <p:cTn id="42" dur="166" decel="50000">
                                          <p:stCondLst>
                                            <p:cond delay="1834"/>
                                          </p:stCondLst>
                                        </p:cTn>
                                        <p:tgtEl>
                                          <p:spTgt spid="1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p:txBody>
          <a:bodyPr/>
          <a:lstStyle/>
          <a:p>
            <a:r>
              <a:rPr lang="en-ZA"/>
              <a:t>The Grey</a:t>
            </a:r>
          </a:p>
        </p:txBody>
      </p:sp>
      <p:pic>
        <p:nvPicPr>
          <p:cNvPr id="7" name="Content Placeholder 6" descr="A robot sitting on a rock&#10;&#10;AI-generated content may be incorrect.">
            <a:extLst>
              <a:ext uri="{FF2B5EF4-FFF2-40B4-BE49-F238E27FC236}">
                <a16:creationId xmlns:a16="http://schemas.microsoft.com/office/drawing/2014/main" id="{24B09727-E017-2C8C-F266-810E6443714F}"/>
              </a:ext>
            </a:extLst>
          </p:cNvPr>
          <p:cNvPicPr>
            <a:picLocks noGrp="1" noChangeAspect="1"/>
          </p:cNvPicPr>
          <p:nvPr>
            <p:ph sz="quarter" idx="13"/>
          </p:nvPr>
        </p:nvPicPr>
        <p:blipFill>
          <a:blip r:embed="rId3"/>
          <a:stretch>
            <a:fillRect/>
          </a:stretch>
        </p:blipFill>
        <p:spPr>
          <a:xfrm>
            <a:off x="495841" y="2287852"/>
            <a:ext cx="5599810" cy="313835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9" name="Content Placeholder 8" descr="A robot giving thumbs up&#10;&#10;AI-generated content may be incorrect.">
            <a:extLst>
              <a:ext uri="{FF2B5EF4-FFF2-40B4-BE49-F238E27FC236}">
                <a16:creationId xmlns:a16="http://schemas.microsoft.com/office/drawing/2014/main" id="{92D2C361-D149-0783-1E77-B710EC4F9623}"/>
              </a:ext>
            </a:extLst>
          </p:cNvPr>
          <p:cNvPicPr>
            <a:picLocks noGrp="1" noChangeAspect="1"/>
          </p:cNvPicPr>
          <p:nvPr>
            <p:ph sz="quarter" idx="14"/>
          </p:nvPr>
        </p:nvPicPr>
        <p:blipFill>
          <a:blip r:embed="rId4"/>
          <a:stretch>
            <a:fillRect/>
          </a:stretch>
        </p:blipFill>
        <p:spPr>
          <a:xfrm>
            <a:off x="6410325" y="2287852"/>
            <a:ext cx="4887913" cy="325860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p:txBody>
          <a:bodyPr/>
          <a:lstStyle/>
          <a:p>
            <a:fld id="{B5CEABB6-07DC-46E8-9B57-56EC44A396E5}" type="slidenum">
              <a:rPr lang="en-US" smtClean="0"/>
              <a:pPr/>
              <a:t>14</a:t>
            </a:fld>
            <a:endParaRPr lang="en-US"/>
          </a:p>
        </p:txBody>
      </p:sp>
      <p:sp>
        <p:nvSpPr>
          <p:cNvPr id="10" name="TextBox 9">
            <a:extLst>
              <a:ext uri="{FF2B5EF4-FFF2-40B4-BE49-F238E27FC236}">
                <a16:creationId xmlns:a16="http://schemas.microsoft.com/office/drawing/2014/main" id="{E14A9769-D90B-07AA-E553-BDCFF6F31295}"/>
              </a:ext>
            </a:extLst>
          </p:cNvPr>
          <p:cNvSpPr txBox="1"/>
          <p:nvPr/>
        </p:nvSpPr>
        <p:spPr>
          <a:xfrm>
            <a:off x="605023" y="1508313"/>
            <a:ext cx="2475960" cy="369332"/>
          </a:xfrm>
          <a:prstGeom prst="rect">
            <a:avLst/>
          </a:prstGeom>
          <a:noFill/>
        </p:spPr>
        <p:txBody>
          <a:bodyPr wrap="square" rtlCol="0">
            <a:spAutoFit/>
          </a:bodyPr>
          <a:lstStyle/>
          <a:p>
            <a:r>
              <a:rPr lang="en-US"/>
              <a:t>Hallucinations </a:t>
            </a:r>
          </a:p>
        </p:txBody>
      </p:sp>
      <p:sp>
        <p:nvSpPr>
          <p:cNvPr id="12" name="TextBox 11">
            <a:extLst>
              <a:ext uri="{FF2B5EF4-FFF2-40B4-BE49-F238E27FC236}">
                <a16:creationId xmlns:a16="http://schemas.microsoft.com/office/drawing/2014/main" id="{F348DD96-1832-E771-04D4-4C3F7650C758}"/>
              </a:ext>
            </a:extLst>
          </p:cNvPr>
          <p:cNvSpPr txBox="1"/>
          <p:nvPr/>
        </p:nvSpPr>
        <p:spPr>
          <a:xfrm>
            <a:off x="6519507" y="1658776"/>
            <a:ext cx="2733675" cy="369332"/>
          </a:xfrm>
          <a:prstGeom prst="rect">
            <a:avLst/>
          </a:prstGeom>
          <a:noFill/>
        </p:spPr>
        <p:txBody>
          <a:bodyPr wrap="square">
            <a:spAutoFit/>
          </a:bodyPr>
          <a:lstStyle/>
          <a:p>
            <a:r>
              <a:rPr lang="en-US"/>
              <a:t>false confidence </a:t>
            </a:r>
          </a:p>
        </p:txBody>
      </p:sp>
    </p:spTree>
    <p:extLst>
      <p:ext uri="{BB962C8B-B14F-4D97-AF65-F5344CB8AC3E}">
        <p14:creationId xmlns:p14="http://schemas.microsoft.com/office/powerpoint/2010/main" val="1041471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2000"/>
                                        <p:tgtEl>
                                          <p:spTgt spid="9"/>
                                        </p:tgtEl>
                                      </p:cBhvr>
                                    </p:animEffect>
                                    <p:anim calcmode="lin" valueType="num">
                                      <p:cBhvr>
                                        <p:cTn id="15" dur="2000" fill="hold"/>
                                        <p:tgtEl>
                                          <p:spTgt spid="9"/>
                                        </p:tgtEl>
                                        <p:attrNameLst>
                                          <p:attrName>ppt_w</p:attrName>
                                        </p:attrNameLst>
                                      </p:cBhvr>
                                      <p:tavLst>
                                        <p:tav tm="0" fmla="#ppt_w*sin(2.5*pi*$)">
                                          <p:val>
                                            <p:fltVal val="0"/>
                                          </p:val>
                                        </p:tav>
                                        <p:tav tm="100000">
                                          <p:val>
                                            <p:fltVal val="1"/>
                                          </p:val>
                                        </p:tav>
                                      </p:tavLst>
                                    </p:anim>
                                    <p:anim calcmode="lin" valueType="num">
                                      <p:cBhvr>
                                        <p:cTn id="16" dur="20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robot using a laptop sitting on a blue chair">
            <a:extLst>
              <a:ext uri="{FF2B5EF4-FFF2-40B4-BE49-F238E27FC236}">
                <a16:creationId xmlns:a16="http://schemas.microsoft.com/office/drawing/2014/main" id="{8CEE5126-BCFA-FB59-ECF8-D40F0BA12BFA}"/>
              </a:ext>
            </a:extLst>
          </p:cNvPr>
          <p:cNvPicPr>
            <a:picLocks noChangeAspect="1"/>
          </p:cNvPicPr>
          <p:nvPr/>
        </p:nvPicPr>
        <p:blipFill>
          <a:blip r:embed="rId3"/>
          <a:srcRect l="20688"/>
          <a:stretch>
            <a:fillRect/>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059056-E340-5729-A428-0249C9C3C7D6}"/>
              </a:ext>
            </a:extLst>
          </p:cNvPr>
          <p:cNvSpPr>
            <a:spLocks noGrp="1"/>
          </p:cNvSpPr>
          <p:nvPr>
            <p:ph type="title"/>
          </p:nvPr>
        </p:nvSpPr>
        <p:spPr>
          <a:xfrm>
            <a:off x="838200" y="365125"/>
            <a:ext cx="3822189" cy="1899912"/>
          </a:xfrm>
        </p:spPr>
        <p:txBody>
          <a:bodyPr>
            <a:normAutofit/>
          </a:bodyPr>
          <a:lstStyle/>
          <a:p>
            <a:r>
              <a:rPr lang="en-US" sz="4000"/>
              <a:t>False confidence &amp; hallucination </a:t>
            </a:r>
            <a:br>
              <a:rPr lang="en-US" sz="4000"/>
            </a:br>
            <a:r>
              <a:rPr lang="en-US" sz="4000"/>
              <a:t>recap</a:t>
            </a:r>
          </a:p>
        </p:txBody>
      </p:sp>
      <p:sp>
        <p:nvSpPr>
          <p:cNvPr id="3" name="Content Placeholder 2">
            <a:extLst>
              <a:ext uri="{FF2B5EF4-FFF2-40B4-BE49-F238E27FC236}">
                <a16:creationId xmlns:a16="http://schemas.microsoft.com/office/drawing/2014/main" id="{CD7E4AD2-7203-B591-25C5-02658B4C4A68}"/>
              </a:ext>
            </a:extLst>
          </p:cNvPr>
          <p:cNvSpPr>
            <a:spLocks noGrp="1"/>
          </p:cNvSpPr>
          <p:nvPr>
            <p:ph idx="1"/>
          </p:nvPr>
        </p:nvSpPr>
        <p:spPr>
          <a:xfrm>
            <a:off x="838200" y="2434201"/>
            <a:ext cx="3822189" cy="3742762"/>
          </a:xfrm>
        </p:spPr>
        <p:txBody>
          <a:bodyPr>
            <a:normAutofit/>
          </a:bodyPr>
          <a:lstStyle/>
          <a:p>
            <a:pPr marL="0" indent="0">
              <a:buNone/>
            </a:pPr>
            <a:endParaRPr lang="en-US" sz="2000"/>
          </a:p>
          <a:p>
            <a:pPr>
              <a:buFont typeface="Wingdings" panose="05000000000000000000" pitchFamily="2" charset="2"/>
              <a:buChar char="q"/>
            </a:pPr>
            <a:endParaRPr lang="en-US" sz="2000"/>
          </a:p>
          <a:p>
            <a:pPr>
              <a:buFont typeface="Wingdings" panose="05000000000000000000" pitchFamily="2" charset="2"/>
              <a:buChar char="q"/>
            </a:pPr>
            <a:r>
              <a:rPr lang="en-US" sz="2000"/>
              <a:t>  One guesses without truth, the        other assumes without humility. The difference is, we can still choose to learn from it.”</a:t>
            </a:r>
          </a:p>
          <a:p>
            <a:endParaRPr lang="en-US" sz="2000"/>
          </a:p>
        </p:txBody>
      </p:sp>
      <p:sp>
        <p:nvSpPr>
          <p:cNvPr id="4" name="Slide Number Placeholder 3">
            <a:extLst>
              <a:ext uri="{FF2B5EF4-FFF2-40B4-BE49-F238E27FC236}">
                <a16:creationId xmlns:a16="http://schemas.microsoft.com/office/drawing/2014/main" id="{5A882B12-22E8-2D51-B937-3FA4B3806BBE}"/>
              </a:ext>
            </a:extLst>
          </p:cNvPr>
          <p:cNvSpPr>
            <a:spLocks noGrp="1"/>
          </p:cNvSpPr>
          <p:nvPr>
            <p:ph type="sldNum" sz="quarter" idx="12"/>
          </p:nvPr>
        </p:nvSpPr>
        <p:spPr>
          <a:xfrm>
            <a:off x="8610600" y="6356350"/>
            <a:ext cx="2743200" cy="365125"/>
          </a:xfrm>
        </p:spPr>
        <p:txBody>
          <a:bodyPr>
            <a:normAutofit/>
          </a:bodyPr>
          <a:lstStyle/>
          <a:p>
            <a:pPr>
              <a:spcAft>
                <a:spcPts val="600"/>
              </a:spcAft>
            </a:pPr>
            <a:fld id="{B5CEABB6-07DC-46E8-9B57-56EC44A396E5}" type="slidenum">
              <a:rPr lang="en-US">
                <a:solidFill>
                  <a:srgbClr val="FFFFFF"/>
                </a:solidFill>
              </a:rPr>
              <a:pPr>
                <a:spcAft>
                  <a:spcPts val="600"/>
                </a:spcAft>
              </a:pPr>
              <a:t>15</a:t>
            </a:fld>
            <a:endParaRPr lang="en-US">
              <a:solidFill>
                <a:srgbClr val="FFFFFF"/>
              </a:solidFill>
            </a:endParaRPr>
          </a:p>
        </p:txBody>
      </p:sp>
    </p:spTree>
    <p:extLst>
      <p:ext uri="{BB962C8B-B14F-4D97-AF65-F5344CB8AC3E}">
        <p14:creationId xmlns:p14="http://schemas.microsoft.com/office/powerpoint/2010/main" val="400659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9ED1F-CD97-4765-AA9F-3BA6AA4ADA6E}"/>
              </a:ext>
            </a:extLst>
          </p:cNvPr>
          <p:cNvSpPr>
            <a:spLocks noGrp="1"/>
          </p:cNvSpPr>
          <p:nvPr>
            <p:ph type="title"/>
          </p:nvPr>
        </p:nvSpPr>
        <p:spPr>
          <a:xfrm>
            <a:off x="648929" y="1063417"/>
            <a:ext cx="3505495" cy="4675396"/>
          </a:xfrm>
        </p:spPr>
        <p:txBody>
          <a:bodyPr anchor="ctr">
            <a:normAutofit/>
          </a:bodyPr>
          <a:lstStyle/>
          <a:p>
            <a:r>
              <a:rPr lang="en-US"/>
              <a:t>Law &amp; Ethics </a:t>
            </a:r>
          </a:p>
        </p:txBody>
      </p:sp>
      <p:graphicFrame>
        <p:nvGraphicFramePr>
          <p:cNvPr id="7" name="Rectangle 1">
            <a:extLst>
              <a:ext uri="{FF2B5EF4-FFF2-40B4-BE49-F238E27FC236}">
                <a16:creationId xmlns:a16="http://schemas.microsoft.com/office/drawing/2014/main" id="{9100BD41-36BB-F7F4-E5B3-0353DFF0D5A4}"/>
              </a:ext>
            </a:extLst>
          </p:cNvPr>
          <p:cNvGraphicFramePr>
            <a:graphicFrameLocks noGrp="1"/>
          </p:cNvGraphicFramePr>
          <p:nvPr>
            <p:ph idx="1"/>
            <p:extLst>
              <p:ext uri="{D42A27DB-BD31-4B8C-83A1-F6EECF244321}">
                <p14:modId xmlns:p14="http://schemas.microsoft.com/office/powerpoint/2010/main" val="4232685588"/>
              </p:ext>
            </p:extLst>
          </p:nvPr>
        </p:nvGraphicFramePr>
        <p:xfrm>
          <a:off x="5608638" y="965200"/>
          <a:ext cx="5614987" cy="4773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969D0704-54F4-9ED8-2684-F56635985A61}"/>
              </a:ext>
            </a:extLst>
          </p:cNvPr>
          <p:cNvSpPr>
            <a:spLocks noGrp="1"/>
          </p:cNvSpPr>
          <p:nvPr>
            <p:ph type="sldNum" sz="quarter" idx="12"/>
          </p:nvPr>
        </p:nvSpPr>
        <p:spPr/>
        <p:txBody>
          <a:bodyPr>
            <a:normAutofit/>
          </a:bodyPr>
          <a:lstStyle/>
          <a:p>
            <a:pPr>
              <a:spcAft>
                <a:spcPts val="600"/>
              </a:spcAft>
            </a:pPr>
            <a:fld id="{B5CEABB6-07DC-46E8-9B57-56EC44A396E5}" type="slidenum">
              <a:rPr lang="en-US">
                <a:solidFill>
                  <a:srgbClr val="FFFFFF"/>
                </a:solidFill>
              </a:rPr>
              <a:pPr>
                <a:spcAft>
                  <a:spcPts val="600"/>
                </a:spcAft>
              </a:pPr>
              <a:t>16</a:t>
            </a:fld>
            <a:endParaRPr lang="en-US">
              <a:solidFill>
                <a:srgbClr val="FFFFFF"/>
              </a:solidFill>
            </a:endParaRPr>
          </a:p>
        </p:txBody>
      </p:sp>
    </p:spTree>
    <p:extLst>
      <p:ext uri="{BB962C8B-B14F-4D97-AF65-F5344CB8AC3E}">
        <p14:creationId xmlns:p14="http://schemas.microsoft.com/office/powerpoint/2010/main" val="322105944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03CA8C54-30A3-3553-626E-52909A83C86B}"/>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4400"/>
              <a:t>The Good</a:t>
            </a:r>
          </a:p>
        </p:txBody>
      </p:sp>
      <p:pic>
        <p:nvPicPr>
          <p:cNvPr id="7" name="Picture 6">
            <a:extLst>
              <a:ext uri="{FF2B5EF4-FFF2-40B4-BE49-F238E27FC236}">
                <a16:creationId xmlns:a16="http://schemas.microsoft.com/office/drawing/2014/main" id="{40F5D616-0B20-9EAA-AA22-CFCD03129F38}"/>
              </a:ext>
            </a:extLst>
          </p:cNvPr>
          <p:cNvPicPr>
            <a:picLocks noChangeAspect="1"/>
          </p:cNvPicPr>
          <p:nvPr/>
        </p:nvPicPr>
        <p:blipFill>
          <a:blip r:embed="rId3"/>
          <a:srcRect t="17035" r="1" b="18776"/>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rgbClr val="FFFFFF">
              <a:shade val="85000"/>
            </a:srgbClr>
          </a:solidFill>
          <a:scene3d>
            <a:camera prst="orthographicFront">
              <a:rot lat="0" lon="0" rev="360000"/>
            </a:camera>
            <a:lightRig rig="twoPt" dir="t">
              <a:rot lat="0" lon="0" rev="7200000"/>
            </a:lightRig>
          </a:scene3d>
          <a:sp3d contourW="12700">
            <a:bevelT w="25400" h="19050"/>
            <a:contourClr>
              <a:srgbClr val="969696"/>
            </a:contourClr>
          </a:sp3d>
        </p:spPr>
      </p:pic>
      <p:sp>
        <p:nvSpPr>
          <p:cNvPr id="4" name="Content Placeholder 3">
            <a:extLst>
              <a:ext uri="{FF2B5EF4-FFF2-40B4-BE49-F238E27FC236}">
                <a16:creationId xmlns:a16="http://schemas.microsoft.com/office/drawing/2014/main" id="{8D97CD95-A6D1-C7C3-F7D9-C0AB6438B279}"/>
              </a:ext>
            </a:extLst>
          </p:cNvPr>
          <p:cNvSpPr>
            <a:spLocks noGrp="1"/>
          </p:cNvSpPr>
          <p:nvPr>
            <p:ph sz="quarter" idx="13"/>
          </p:nvPr>
        </p:nvSpPr>
        <p:spPr>
          <a:xfrm>
            <a:off x="6513788" y="2333297"/>
            <a:ext cx="4840010" cy="3843666"/>
          </a:xfrm>
        </p:spPr>
        <p:txBody>
          <a:bodyPr vert="horz" lIns="91440" tIns="45720" rIns="91440" bIns="45720" rtlCol="0">
            <a:normAutofit/>
          </a:bodyPr>
          <a:lstStyle/>
          <a:p>
            <a:pPr marL="342900" indent="-228600">
              <a:lnSpc>
                <a:spcPct val="90000"/>
              </a:lnSpc>
              <a:spcBef>
                <a:spcPts val="1000"/>
              </a:spcBef>
              <a:spcAft>
                <a:spcPts val="0"/>
              </a:spcAft>
              <a:buFont typeface="Arial" panose="020B0604020202020204" pitchFamily="34" charset="0"/>
              <a:buChar char="•"/>
            </a:pPr>
            <a:r>
              <a:rPr lang="en-US"/>
              <a:t> Accessibility </a:t>
            </a:r>
          </a:p>
          <a:p>
            <a:pPr marL="342900" indent="-228600">
              <a:lnSpc>
                <a:spcPct val="90000"/>
              </a:lnSpc>
              <a:spcBef>
                <a:spcPts val="1000"/>
              </a:spcBef>
              <a:spcAft>
                <a:spcPts val="0"/>
              </a:spcAft>
              <a:buFont typeface="Arial" panose="020B0604020202020204" pitchFamily="34" charset="0"/>
              <a:buChar char="•"/>
            </a:pPr>
            <a:endParaRPr lang="en-US"/>
          </a:p>
          <a:p>
            <a:pPr marL="342900" indent="-228600">
              <a:lnSpc>
                <a:spcPct val="90000"/>
              </a:lnSpc>
              <a:spcBef>
                <a:spcPts val="1000"/>
              </a:spcBef>
              <a:spcAft>
                <a:spcPts val="0"/>
              </a:spcAft>
              <a:buFont typeface="Arial" panose="020B0604020202020204" pitchFamily="34" charset="0"/>
              <a:buChar char="•"/>
            </a:pPr>
            <a:r>
              <a:rPr lang="en-US"/>
              <a:t> Medical applications</a:t>
            </a:r>
          </a:p>
          <a:p>
            <a:pPr marL="342900" indent="-228600">
              <a:lnSpc>
                <a:spcPct val="90000"/>
              </a:lnSpc>
              <a:spcBef>
                <a:spcPts val="1000"/>
              </a:spcBef>
              <a:spcAft>
                <a:spcPts val="0"/>
              </a:spcAft>
              <a:buFont typeface="Arial" panose="020B0604020202020204" pitchFamily="34" charset="0"/>
              <a:buChar char="•"/>
            </a:pPr>
            <a:endParaRPr lang="en-US"/>
          </a:p>
          <a:p>
            <a:pPr marL="342900" indent="-228600">
              <a:lnSpc>
                <a:spcPct val="90000"/>
              </a:lnSpc>
              <a:spcBef>
                <a:spcPts val="1000"/>
              </a:spcBef>
              <a:spcAft>
                <a:spcPts val="0"/>
              </a:spcAft>
              <a:buFont typeface="Arial" panose="020B0604020202020204" pitchFamily="34" charset="0"/>
              <a:buChar char="•"/>
            </a:pPr>
            <a:r>
              <a:rPr lang="en-US"/>
              <a:t>Disaster response and safety  </a:t>
            </a:r>
          </a:p>
          <a:p>
            <a:pPr marL="0" indent="-228600">
              <a:lnSpc>
                <a:spcPct val="90000"/>
              </a:lnSpc>
              <a:spcBef>
                <a:spcPts val="1000"/>
              </a:spcBef>
              <a:spcAft>
                <a:spcPts val="0"/>
              </a:spcAft>
              <a:buFont typeface="Arial" panose="020B0604020202020204" pitchFamily="34" charset="0"/>
              <a:buChar char="•"/>
            </a:pPr>
            <a:endParaRPr lang="en-US"/>
          </a:p>
        </p:txBody>
      </p:sp>
      <p:sp>
        <p:nvSpPr>
          <p:cNvPr id="3" name="Slide Number Placeholder 2">
            <a:extLst>
              <a:ext uri="{FF2B5EF4-FFF2-40B4-BE49-F238E27FC236}">
                <a16:creationId xmlns:a16="http://schemas.microsoft.com/office/drawing/2014/main" id="{B02207A1-A505-3185-A282-927E9F6F0E61}"/>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5CEABB6-07DC-46E8-9B57-56EC44A396E5}" type="slidenum">
              <a:rPr lang="en-US" sz="1200" smtClean="0">
                <a:solidFill>
                  <a:prstClr val="black">
                    <a:tint val="75000"/>
                  </a:prstClr>
                </a:solidFill>
                <a:latin typeface="Calibri" panose="020F0502020204030204"/>
              </a:rPr>
              <a:pPr>
                <a:spcAft>
                  <a:spcPts val="600"/>
                </a:spcAft>
                <a:defRPr/>
              </a:pPr>
              <a:t>17</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812209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obile device with apps">
            <a:extLst>
              <a:ext uri="{FF2B5EF4-FFF2-40B4-BE49-F238E27FC236}">
                <a16:creationId xmlns:a16="http://schemas.microsoft.com/office/drawing/2014/main" id="{A17C1164-F7BF-2E3A-2870-DC747311E451}"/>
              </a:ext>
            </a:extLst>
          </p:cNvPr>
          <p:cNvPicPr>
            <a:picLocks noChangeAspect="1"/>
          </p:cNvPicPr>
          <p:nvPr/>
        </p:nvPicPr>
        <p:blipFill>
          <a:blip r:embed="rId3"/>
          <a:srcRect l="4095" r="24805"/>
          <a:stretch>
            <a:fillRect/>
          </a:stretch>
        </p:blipFill>
        <p:spPr>
          <a:xfrm>
            <a:off x="3523488" y="10"/>
            <a:ext cx="8668512" cy="6857990"/>
          </a:xfrm>
          <a:prstGeom prst="rect">
            <a:avLst/>
          </a:prstGeom>
        </p:spPr>
      </p:pic>
      <p:sp>
        <p:nvSpPr>
          <p:cNvPr id="33" name="Rectangle 3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DC26939-32C1-6E8D-874A-59C34F2CD0A3}"/>
              </a:ext>
            </a:extLst>
          </p:cNvPr>
          <p:cNvSpPr txBox="1"/>
          <p:nvPr/>
        </p:nvSpPr>
        <p:spPr>
          <a:xfrm>
            <a:off x="371094" y="1161288"/>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2400">
                <a:latin typeface="+mj-lt"/>
                <a:ea typeface="+mj-ea"/>
                <a:cs typeface="+mj-cs"/>
              </a:rPr>
              <a:t>Real world implication of the good AI is doing  for us right now </a:t>
            </a:r>
          </a:p>
        </p:txBody>
      </p:sp>
      <p:sp>
        <p:nvSpPr>
          <p:cNvPr id="35" name="Rectangle 3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7" name="Rectangle 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7F24102D-BB3D-7D4B-BEA9-9245E68BB415}"/>
              </a:ext>
            </a:extLst>
          </p:cNvPr>
          <p:cNvSpPr txBox="1"/>
          <p:nvPr/>
        </p:nvSpPr>
        <p:spPr>
          <a:xfrm>
            <a:off x="371094" y="2718054"/>
            <a:ext cx="3438906" cy="3207258"/>
          </a:xfrm>
          <a:prstGeom prst="rect">
            <a:avLst/>
          </a:prstGeom>
        </p:spPr>
        <p:txBody>
          <a:bodyPr vert="horz" lIns="91440" tIns="45720" rIns="91440" bIns="45720" rtlCol="0" anchor="t">
            <a:normAutofit/>
          </a:bodyPr>
          <a:lstStyle/>
          <a:p>
            <a:pPr indent="-228600">
              <a:lnSpc>
                <a:spcPct val="90000"/>
              </a:lnSpc>
              <a:spcBef>
                <a:spcPts val="1000"/>
              </a:spcBef>
              <a:buClr>
                <a:schemeClr val="bg2">
                  <a:lumMod val="40000"/>
                  <a:lumOff val="60000"/>
                </a:schemeClr>
              </a:buClr>
              <a:buSzPct val="80000"/>
              <a:buFont typeface="Arial" panose="020B0604020202020204" pitchFamily="34" charset="0"/>
              <a:buChar char="•"/>
            </a:pPr>
            <a:endParaRPr lang="en-US" sz="1600"/>
          </a:p>
          <a:p>
            <a:pPr marL="285750" indent="-228600">
              <a:lnSpc>
                <a:spcPct val="90000"/>
              </a:lnSpc>
              <a:spcBef>
                <a:spcPts val="1000"/>
              </a:spcBef>
              <a:buClr>
                <a:schemeClr val="tx1"/>
              </a:buClr>
              <a:buSzPct val="80000"/>
              <a:buFont typeface="Arial" panose="020B0604020202020204" pitchFamily="34" charset="0"/>
              <a:buChar char="•"/>
            </a:pPr>
            <a:r>
              <a:rPr lang="en-US" sz="1600"/>
              <a:t>Nvidia is connecting imaging devices to for better diagnostics </a:t>
            </a:r>
          </a:p>
          <a:p>
            <a:pPr marL="285750" indent="-228600">
              <a:lnSpc>
                <a:spcPct val="90000"/>
              </a:lnSpc>
              <a:spcBef>
                <a:spcPts val="1000"/>
              </a:spcBef>
              <a:buClr>
                <a:schemeClr val="bg2">
                  <a:lumMod val="40000"/>
                  <a:lumOff val="60000"/>
                </a:schemeClr>
              </a:buClr>
              <a:buSzPct val="80000"/>
              <a:buFont typeface="Arial" panose="020B0604020202020204" pitchFamily="34" charset="0"/>
              <a:buChar char="•"/>
            </a:pPr>
            <a:endParaRPr lang="en-US" sz="1600"/>
          </a:p>
          <a:p>
            <a:pPr marL="285750" indent="-228600">
              <a:lnSpc>
                <a:spcPct val="90000"/>
              </a:lnSpc>
              <a:spcBef>
                <a:spcPts val="1000"/>
              </a:spcBef>
              <a:buClr>
                <a:schemeClr val="tx1"/>
              </a:buClr>
              <a:buSzPct val="80000"/>
              <a:buFont typeface="Arial" panose="020B0604020202020204" pitchFamily="34" charset="0"/>
              <a:buChar char="•"/>
            </a:pPr>
            <a:r>
              <a:rPr lang="en-US" sz="1600"/>
              <a:t>Accessibility advances in communication for the blind and impaired </a:t>
            </a:r>
          </a:p>
          <a:p>
            <a:pPr marL="285750" indent="-228600">
              <a:lnSpc>
                <a:spcPct val="90000"/>
              </a:lnSpc>
              <a:spcBef>
                <a:spcPts val="1000"/>
              </a:spcBef>
              <a:buClr>
                <a:schemeClr val="bg2">
                  <a:lumMod val="40000"/>
                  <a:lumOff val="60000"/>
                </a:schemeClr>
              </a:buClr>
              <a:buSzPct val="80000"/>
              <a:buFont typeface="Arial" panose="020B0604020202020204" pitchFamily="34" charset="0"/>
              <a:buChar char="•"/>
            </a:pPr>
            <a:endParaRPr lang="en-US" sz="1600"/>
          </a:p>
          <a:p>
            <a:pPr marL="285750" indent="-228600">
              <a:lnSpc>
                <a:spcPct val="90000"/>
              </a:lnSpc>
              <a:spcBef>
                <a:spcPts val="1000"/>
              </a:spcBef>
              <a:buClr>
                <a:schemeClr val="tx1"/>
              </a:buClr>
              <a:buSzPct val="80000"/>
              <a:buFont typeface="Arial" panose="020B0604020202020204" pitchFamily="34" charset="0"/>
              <a:buChar char="•"/>
            </a:pPr>
            <a:r>
              <a:rPr lang="en-US" sz="1600"/>
              <a:t>Several technology companies  using  predictive models to plan evacuations and relief routes </a:t>
            </a:r>
          </a:p>
          <a:p>
            <a:pPr marL="285750" indent="-228600">
              <a:lnSpc>
                <a:spcPct val="90000"/>
              </a:lnSpc>
              <a:spcBef>
                <a:spcPts val="1000"/>
              </a:spcBef>
              <a:buClr>
                <a:schemeClr val="bg2">
                  <a:lumMod val="40000"/>
                  <a:lumOff val="60000"/>
                </a:schemeClr>
              </a:buClr>
              <a:buSzPct val="80000"/>
              <a:buFont typeface="Arial" panose="020B0604020202020204" pitchFamily="34" charset="0"/>
              <a:buChar char="•"/>
            </a:pPr>
            <a:endParaRPr lang="en-US" sz="1600"/>
          </a:p>
          <a:p>
            <a:pPr indent="-228600">
              <a:lnSpc>
                <a:spcPct val="90000"/>
              </a:lnSpc>
              <a:spcBef>
                <a:spcPts val="1000"/>
              </a:spcBef>
              <a:buClr>
                <a:schemeClr val="bg2">
                  <a:lumMod val="40000"/>
                  <a:lumOff val="60000"/>
                </a:schemeClr>
              </a:buClr>
              <a:buSzPct val="80000"/>
              <a:buFont typeface="Arial" panose="020B0604020202020204" pitchFamily="34" charset="0"/>
              <a:buChar char="•"/>
            </a:pPr>
            <a:endParaRPr lang="en-US" sz="1600"/>
          </a:p>
        </p:txBody>
      </p:sp>
      <p:sp>
        <p:nvSpPr>
          <p:cNvPr id="2" name="Slide Number Placeholder 1">
            <a:extLst>
              <a:ext uri="{FF2B5EF4-FFF2-40B4-BE49-F238E27FC236}">
                <a16:creationId xmlns:a16="http://schemas.microsoft.com/office/drawing/2014/main" id="{86C0F13D-36B7-0ECF-31EF-86EA14777EA3}"/>
              </a:ext>
            </a:extLst>
          </p:cNvPr>
          <p:cNvSpPr>
            <a:spLocks noGrp="1"/>
          </p:cNvSpPr>
          <p:nvPr>
            <p:ph type="sldNum" sz="quarter" idx="12"/>
          </p:nvPr>
        </p:nvSpPr>
        <p:spPr>
          <a:xfrm>
            <a:off x="9077706" y="6356350"/>
            <a:ext cx="2743200" cy="365125"/>
          </a:xfrm>
        </p:spPr>
        <p:txBody>
          <a:bodyPr vert="horz" lIns="91440" tIns="45720" rIns="91440" bIns="45720" rtlCol="0" anchor="ctr">
            <a:normAutofit/>
          </a:bodyPr>
          <a:lstStyle/>
          <a:p>
            <a:pPr>
              <a:spcAft>
                <a:spcPts val="600"/>
              </a:spcAft>
              <a:defRPr/>
            </a:pPr>
            <a:fld id="{B5CEABB6-07DC-46E8-9B57-56EC44A396E5}" type="slidenum">
              <a:rPr lang="en-US">
                <a:solidFill>
                  <a:schemeClr val="bg1"/>
                </a:solidFill>
                <a:latin typeface="Calibri" panose="020F0502020204030204"/>
              </a:rPr>
              <a:pPr>
                <a:spcAft>
                  <a:spcPts val="600"/>
                </a:spcAft>
                <a:defRPr/>
              </a:pPr>
              <a:t>18</a:t>
            </a:fld>
            <a:endParaRPr lang="en-US">
              <a:solidFill>
                <a:schemeClr val="bg1"/>
              </a:solidFill>
              <a:latin typeface="Calibri" panose="020F0502020204030204"/>
            </a:endParaRPr>
          </a:p>
        </p:txBody>
      </p:sp>
    </p:spTree>
    <p:extLst>
      <p:ext uri="{BB962C8B-B14F-4D97-AF65-F5344CB8AC3E}">
        <p14:creationId xmlns:p14="http://schemas.microsoft.com/office/powerpoint/2010/main" val="3792725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nline Media 1" title="NVIDIA Holoscan: AI Computing for Medical Devices">
            <a:hlinkClick r:id="" action="ppaction://media"/>
            <a:extLst>
              <a:ext uri="{FF2B5EF4-FFF2-40B4-BE49-F238E27FC236}">
                <a16:creationId xmlns:a16="http://schemas.microsoft.com/office/drawing/2014/main" id="{1BE883CB-548D-BD12-6D78-FAEA43937FAD}"/>
              </a:ext>
            </a:extLst>
          </p:cNvPr>
          <p:cNvPicPr>
            <a:picLocks noRot="1" noChangeAspect="1"/>
          </p:cNvPicPr>
          <p:nvPr>
            <a:videoFile r:link="rId1"/>
          </p:nvPr>
        </p:nvPicPr>
        <p:blipFill>
          <a:blip r:embed="rId4"/>
          <a:stretch>
            <a:fillRect/>
          </a:stretch>
        </p:blipFill>
        <p:spPr>
          <a:xfrm>
            <a:off x="3732184" y="502263"/>
            <a:ext cx="4972472" cy="2809447"/>
          </a:xfrm>
          <a:prstGeom prst="rect">
            <a:avLst/>
          </a:prstGeom>
          <a:effectLst/>
        </p:spPr>
      </p:pic>
      <p:sp>
        <p:nvSpPr>
          <p:cNvPr id="4" name="Slide Number Placeholder 3">
            <a:extLst>
              <a:ext uri="{FF2B5EF4-FFF2-40B4-BE49-F238E27FC236}">
                <a16:creationId xmlns:a16="http://schemas.microsoft.com/office/drawing/2014/main" id="{34F86E02-8406-06DE-AE7F-8E302C48B701}"/>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B5CEABB6-07DC-46E8-9B57-56EC44A396E5}" type="slidenum">
              <a:rPr lang="en-US" sz="2800" smtClean="0">
                <a:solidFill>
                  <a:srgbClr val="FFFFFF"/>
                </a:solidFill>
                <a:latin typeface="+mn-lt"/>
              </a:rPr>
              <a:pPr defTabSz="914400">
                <a:spcAft>
                  <a:spcPts val="600"/>
                </a:spcAft>
              </a:pPr>
              <a:t>19</a:t>
            </a:fld>
            <a:endParaRPr lang="en-US" sz="2800">
              <a:solidFill>
                <a:srgbClr val="FFFFFF"/>
              </a:solidFill>
              <a:latin typeface="+mn-lt"/>
            </a:endParaRPr>
          </a:p>
        </p:txBody>
      </p:sp>
      <p:sp>
        <p:nvSpPr>
          <p:cNvPr id="3" name="TextBox 2">
            <a:extLst>
              <a:ext uri="{FF2B5EF4-FFF2-40B4-BE49-F238E27FC236}">
                <a16:creationId xmlns:a16="http://schemas.microsoft.com/office/drawing/2014/main" id="{3401DB2C-227F-6DBC-B37C-88A0E79FF3D1}"/>
              </a:ext>
            </a:extLst>
          </p:cNvPr>
          <p:cNvSpPr txBox="1"/>
          <p:nvPr/>
        </p:nvSpPr>
        <p:spPr>
          <a:xfrm>
            <a:off x="1769680" y="4462818"/>
            <a:ext cx="9149350" cy="13141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3300" b="0" i="0" kern="1200">
                <a:latin typeface="+mj-lt"/>
                <a:ea typeface="+mj-ea"/>
                <a:cs typeface="+mj-cs"/>
              </a:rPr>
              <a:t>Healing Through Precision: Medical Devices</a:t>
            </a:r>
          </a:p>
          <a:p>
            <a:pPr algn="ctr">
              <a:lnSpc>
                <a:spcPct val="90000"/>
              </a:lnSpc>
              <a:spcBef>
                <a:spcPct val="0"/>
              </a:spcBef>
              <a:spcAft>
                <a:spcPts val="600"/>
              </a:spcAft>
            </a:pPr>
            <a:r>
              <a:rPr lang="en-US" sz="3300" b="0" i="0" kern="1200">
                <a:latin typeface="+mj-lt"/>
                <a:ea typeface="+mj-ea"/>
                <a:cs typeface="+mj-cs"/>
              </a:rPr>
              <a:t>Medical imaging and diagnostics </a:t>
            </a:r>
          </a:p>
        </p:txBody>
      </p:sp>
    </p:spTree>
    <p:extLst>
      <p:ext uri="{BB962C8B-B14F-4D97-AF65-F5344CB8AC3E}">
        <p14:creationId xmlns:p14="http://schemas.microsoft.com/office/powerpoint/2010/main" val="1217898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6B6D70-104A-BA10-BC33-6F46CA3E0296}"/>
              </a:ext>
            </a:extLst>
          </p:cNvPr>
          <p:cNvPicPr>
            <a:picLocks noGrp="1" noChangeAspect="1"/>
          </p:cNvPicPr>
          <p:nvPr>
            <p:ph idx="1"/>
          </p:nvPr>
        </p:nvPicPr>
        <p:blipFill>
          <a:blip r:embed="rId3"/>
          <a:srcRect t="15062" b="15062"/>
          <a:stretch>
            <a:fillRect/>
          </a:stretch>
        </p:blipFill>
        <p:spPr>
          <a:xfrm>
            <a:off x="20" y="10"/>
            <a:ext cx="12191980" cy="6857990"/>
          </a:xfrm>
          <a:prstGeom prst="rect">
            <a:avLst/>
          </a:prstGeom>
          <a:noFill/>
        </p:spPr>
      </p:pic>
      <p:sp>
        <p:nvSpPr>
          <p:cNvPr id="15" name="Slide Number Placeholder 4" hidden="1">
            <a:extLst>
              <a:ext uri="{FF2B5EF4-FFF2-40B4-BE49-F238E27FC236}">
                <a16:creationId xmlns:a16="http://schemas.microsoft.com/office/drawing/2014/main" id="{F379FAC2-3ACD-4E1E-BDFF-78AF54FC0762}"/>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2</a:t>
            </a:fld>
            <a:endParaRPr lang="en-US"/>
          </a:p>
        </p:txBody>
      </p:sp>
    </p:spTree>
    <p:extLst>
      <p:ext uri="{BB962C8B-B14F-4D97-AF65-F5344CB8AC3E}">
        <p14:creationId xmlns:p14="http://schemas.microsoft.com/office/powerpoint/2010/main" val="115596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nodeType="click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54E4-9956-0B33-D845-8F2AAC5EBC56}"/>
              </a:ext>
            </a:extLst>
          </p:cNvPr>
          <p:cNvSpPr>
            <a:spLocks noGrp="1"/>
          </p:cNvSpPr>
          <p:nvPr>
            <p:ph type="title"/>
          </p:nvPr>
        </p:nvSpPr>
        <p:spPr>
          <a:xfrm>
            <a:off x="646111" y="452718"/>
            <a:ext cx="9404723" cy="1400530"/>
          </a:xfrm>
        </p:spPr>
        <p:txBody>
          <a:bodyPr vert="horz" lIns="91440" tIns="45720" rIns="91440" bIns="45720" rtlCol="0" anchor="t">
            <a:normAutofit/>
          </a:bodyPr>
          <a:lstStyle/>
          <a:p>
            <a:pPr algn="ctr"/>
            <a:r>
              <a:rPr lang="en-US" sz="4200"/>
              <a:t>Accessibility</a:t>
            </a:r>
          </a:p>
        </p:txBody>
      </p:sp>
      <p:sp>
        <p:nvSpPr>
          <p:cNvPr id="5" name="Slide Number Placeholder 4">
            <a:extLst>
              <a:ext uri="{FF2B5EF4-FFF2-40B4-BE49-F238E27FC236}">
                <a16:creationId xmlns:a16="http://schemas.microsoft.com/office/drawing/2014/main" id="{141392FF-67AF-70B5-1C3C-58D39BDFD8BE}"/>
              </a:ext>
            </a:extLst>
          </p:cNvPr>
          <p:cNvSpPr>
            <a:spLocks noGrp="1"/>
          </p:cNvSpPr>
          <p:nvPr>
            <p:ph type="sldNum" sz="quarter" idx="12"/>
          </p:nvPr>
        </p:nvSpPr>
        <p:spPr>
          <a:xfrm>
            <a:off x="10352540" y="295729"/>
            <a:ext cx="838199" cy="767687"/>
          </a:xfrm>
        </p:spPr>
        <p:txBody>
          <a:bodyPr vert="horz" lIns="91440" tIns="45720" rIns="91440" bIns="45720" rtlCol="0" anchor="b">
            <a:normAutofit/>
          </a:bodyPr>
          <a:lstStyle/>
          <a:p>
            <a:pPr defTabSz="914400">
              <a:spcAft>
                <a:spcPts val="600"/>
              </a:spcAft>
            </a:pPr>
            <a:fld id="{B5CEABB6-07DC-46E8-9B57-56EC44A396E5}" type="slidenum">
              <a:rPr lang="en-US" sz="2800">
                <a:latin typeface="+mn-lt"/>
              </a:rPr>
              <a:pPr defTabSz="914400">
                <a:spcAft>
                  <a:spcPts val="600"/>
                </a:spcAft>
              </a:pPr>
              <a:t>20</a:t>
            </a:fld>
            <a:endParaRPr lang="en-US" sz="2800">
              <a:latin typeface="+mn-lt"/>
            </a:endParaRPr>
          </a:p>
        </p:txBody>
      </p:sp>
      <p:graphicFrame>
        <p:nvGraphicFramePr>
          <p:cNvPr id="47" name="Rectangle 2">
            <a:extLst>
              <a:ext uri="{FF2B5EF4-FFF2-40B4-BE49-F238E27FC236}">
                <a16:creationId xmlns:a16="http://schemas.microsoft.com/office/drawing/2014/main" id="{E8F37C95-F4EF-9605-F8A4-584575844EA5}"/>
              </a:ext>
            </a:extLst>
          </p:cNvPr>
          <p:cNvGraphicFramePr/>
          <p:nvPr>
            <p:extLst>
              <p:ext uri="{D42A27DB-BD31-4B8C-83A1-F6EECF244321}">
                <p14:modId xmlns:p14="http://schemas.microsoft.com/office/powerpoint/2010/main" val="3245100181"/>
              </p:ext>
            </p:extLst>
          </p:nvPr>
        </p:nvGraphicFramePr>
        <p:xfrm>
          <a:off x="646111" y="2140085"/>
          <a:ext cx="9404352" cy="40564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13948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FB573E-D6D3-B0CD-C07C-459CD26AF0D2}"/>
              </a:ext>
            </a:extLst>
          </p:cNvPr>
          <p:cNvSpPr>
            <a:spLocks noGrp="1"/>
          </p:cNvSpPr>
          <p:nvPr>
            <p:ph type="title"/>
          </p:nvPr>
        </p:nvSpPr>
        <p:spPr>
          <a:xfrm>
            <a:off x="841248" y="548640"/>
            <a:ext cx="3600860" cy="5431536"/>
          </a:xfrm>
        </p:spPr>
        <p:txBody>
          <a:bodyPr vert="horz" lIns="91440" tIns="45720" rIns="91440" bIns="45720" rtlCol="0" anchor="ctr">
            <a:normAutofit/>
          </a:bodyPr>
          <a:lstStyle/>
          <a:p>
            <a:r>
              <a:rPr lang="en-US" sz="5400" b="0" i="0" kern="1200">
                <a:solidFill>
                  <a:schemeClr val="tx1"/>
                </a:solidFill>
                <a:latin typeface="+mj-lt"/>
                <a:ea typeface="+mj-ea"/>
                <a:cs typeface="+mj-cs"/>
              </a:rPr>
              <a:t>Human safety  disaster response </a:t>
            </a:r>
          </a:p>
        </p:txBody>
      </p:sp>
      <p:sp>
        <p:nvSpPr>
          <p:cNvPr id="31"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5DD1682E-2919-02DD-1E00-2B73F9EB8352}"/>
              </a:ext>
            </a:extLst>
          </p:cNvPr>
          <p:cNvSpPr>
            <a:spLocks noGrp="1"/>
          </p:cNvSpPr>
          <p:nvPr>
            <p:ph sz="quarter" idx="13"/>
          </p:nvPr>
        </p:nvSpPr>
        <p:spPr>
          <a:xfrm>
            <a:off x="5126418" y="552091"/>
            <a:ext cx="6224335" cy="5431536"/>
          </a:xfrm>
        </p:spPr>
        <p:txBody>
          <a:bodyPr vert="horz" lIns="91440" tIns="45720" rIns="91440" bIns="45720" rtlCol="0" anchor="ctr">
            <a:normAutofit/>
          </a:bodyPr>
          <a:lstStyle/>
          <a:p>
            <a:pPr>
              <a:spcBef>
                <a:spcPts val="1000"/>
              </a:spcBef>
              <a:spcAft>
                <a:spcPts val="0"/>
              </a:spcAft>
            </a:pPr>
            <a:r>
              <a:rPr lang="en-US" sz="2200"/>
              <a:t>  Google’s AI flood forecasting (alerts in over 80 countries)</a:t>
            </a:r>
          </a:p>
          <a:p>
            <a:pPr>
              <a:spcBef>
                <a:spcPts val="1000"/>
              </a:spcBef>
              <a:spcAft>
                <a:spcPts val="0"/>
              </a:spcAft>
            </a:pPr>
            <a:endParaRPr lang="en-US" sz="2200"/>
          </a:p>
          <a:p>
            <a:pPr>
              <a:spcBef>
                <a:spcPts val="1000"/>
              </a:spcBef>
              <a:spcAft>
                <a:spcPts val="0"/>
              </a:spcAft>
            </a:pPr>
            <a:r>
              <a:rPr lang="en-US" sz="2200"/>
              <a:t>  NASA &amp; UN using AI for wildfire and earthquake mapping</a:t>
            </a:r>
          </a:p>
          <a:p>
            <a:pPr>
              <a:spcBef>
                <a:spcPts val="1000"/>
              </a:spcBef>
              <a:spcAft>
                <a:spcPts val="0"/>
              </a:spcAft>
            </a:pPr>
            <a:endParaRPr lang="en-US" sz="2200"/>
          </a:p>
          <a:p>
            <a:pPr>
              <a:spcBef>
                <a:spcPts val="1000"/>
              </a:spcBef>
              <a:spcAft>
                <a:spcPts val="0"/>
              </a:spcAft>
            </a:pPr>
            <a:r>
              <a:rPr lang="en-US" sz="2200"/>
              <a:t>  Drones powered by computer vision to find survivors </a:t>
            </a:r>
          </a:p>
          <a:p>
            <a:pPr>
              <a:spcBef>
                <a:spcPts val="1000"/>
              </a:spcBef>
              <a:spcAft>
                <a:spcPts val="0"/>
              </a:spcAft>
            </a:pPr>
            <a:endParaRPr lang="en-US" sz="2200"/>
          </a:p>
          <a:p>
            <a:pPr>
              <a:spcBef>
                <a:spcPts val="1000"/>
              </a:spcBef>
              <a:spcAft>
                <a:spcPts val="0"/>
              </a:spcAft>
            </a:pPr>
            <a:r>
              <a:rPr lang="en-US" sz="2200"/>
              <a:t>  Predictive models to plan evacuations and relief routes</a:t>
            </a:r>
          </a:p>
        </p:txBody>
      </p:sp>
      <p:sp>
        <p:nvSpPr>
          <p:cNvPr id="4" name="Slide Number Placeholder 3">
            <a:extLst>
              <a:ext uri="{FF2B5EF4-FFF2-40B4-BE49-F238E27FC236}">
                <a16:creationId xmlns:a16="http://schemas.microsoft.com/office/drawing/2014/main" id="{27842E34-541A-0DF0-0999-C86F392588E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5CEABB6-07DC-46E8-9B57-56EC44A396E5}" type="slidenum">
              <a:rPr lang="en-US" sz="1200" b="0" i="0">
                <a:solidFill>
                  <a:schemeClr val="tx1">
                    <a:tint val="75000"/>
                  </a:schemeClr>
                </a:solidFill>
                <a:latin typeface="+mn-lt"/>
              </a:rPr>
              <a:pPr>
                <a:spcAft>
                  <a:spcPts val="600"/>
                </a:spcAft>
              </a:pPr>
              <a:t>21</a:t>
            </a:fld>
            <a:endParaRPr lang="en-US" sz="1200" b="0" i="0">
              <a:solidFill>
                <a:schemeClr val="tx1">
                  <a:tint val="75000"/>
                </a:schemeClr>
              </a:solidFill>
              <a:latin typeface="+mn-lt"/>
            </a:endParaRPr>
          </a:p>
        </p:txBody>
      </p:sp>
    </p:spTree>
    <p:extLst>
      <p:ext uri="{BB962C8B-B14F-4D97-AF65-F5344CB8AC3E}">
        <p14:creationId xmlns:p14="http://schemas.microsoft.com/office/powerpoint/2010/main" val="311926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digital balance scale using circles">
            <a:extLst>
              <a:ext uri="{FF2B5EF4-FFF2-40B4-BE49-F238E27FC236}">
                <a16:creationId xmlns:a16="http://schemas.microsoft.com/office/drawing/2014/main" id="{B7E5CC24-FDD0-D3ED-6565-8876A6C6056A}"/>
              </a:ext>
            </a:extLst>
          </p:cNvPr>
          <p:cNvPicPr>
            <a:picLocks noChangeAspect="1"/>
          </p:cNvPicPr>
          <p:nvPr/>
        </p:nvPicPr>
        <p:blipFill>
          <a:blip r:embed="rId3"/>
          <a:srcRect t="10870" r="-1" b="21068"/>
          <a:stretch>
            <a:fillRect/>
          </a:stretch>
        </p:blipFill>
        <p:spPr>
          <a:xfrm>
            <a:off x="1" y="-5"/>
            <a:ext cx="12191695" cy="5020241"/>
          </a:xfrm>
          <a:custGeom>
            <a:avLst/>
            <a:gdLst/>
            <a:ahLst/>
            <a:cxnLst/>
            <a:rect l="l" t="t" r="r" b="b"/>
            <a:pathLst>
              <a:path w="12191695" h="5020241">
                <a:moveTo>
                  <a:pt x="0" y="0"/>
                </a:moveTo>
                <a:lnTo>
                  <a:pt x="12191695" y="0"/>
                </a:lnTo>
                <a:lnTo>
                  <a:pt x="12191695" y="4057991"/>
                </a:lnTo>
                <a:lnTo>
                  <a:pt x="11914945" y="4110187"/>
                </a:lnTo>
                <a:lnTo>
                  <a:pt x="11639412" y="4159931"/>
                </a:lnTo>
                <a:lnTo>
                  <a:pt x="11362661" y="4208624"/>
                </a:lnTo>
                <a:lnTo>
                  <a:pt x="11084690" y="4250310"/>
                </a:lnTo>
                <a:lnTo>
                  <a:pt x="10807939" y="4292347"/>
                </a:lnTo>
                <a:lnTo>
                  <a:pt x="10529968" y="4331582"/>
                </a:lnTo>
                <a:lnTo>
                  <a:pt x="10255655" y="4365211"/>
                </a:lnTo>
                <a:lnTo>
                  <a:pt x="9977684" y="4397089"/>
                </a:lnTo>
                <a:lnTo>
                  <a:pt x="9700933" y="4426165"/>
                </a:lnTo>
                <a:lnTo>
                  <a:pt x="9429058" y="4451387"/>
                </a:lnTo>
                <a:lnTo>
                  <a:pt x="9153526" y="4476609"/>
                </a:lnTo>
                <a:lnTo>
                  <a:pt x="8881651" y="4497628"/>
                </a:lnTo>
                <a:lnTo>
                  <a:pt x="8609776" y="4514092"/>
                </a:lnTo>
                <a:lnTo>
                  <a:pt x="8339121" y="4531258"/>
                </a:lnTo>
                <a:lnTo>
                  <a:pt x="8070903" y="4545620"/>
                </a:lnTo>
                <a:lnTo>
                  <a:pt x="7805124" y="4555779"/>
                </a:lnTo>
                <a:lnTo>
                  <a:pt x="7539345" y="4564537"/>
                </a:lnTo>
                <a:lnTo>
                  <a:pt x="7276005" y="4572944"/>
                </a:lnTo>
                <a:lnTo>
                  <a:pt x="7016322" y="4576798"/>
                </a:lnTo>
                <a:lnTo>
                  <a:pt x="6756639" y="4581001"/>
                </a:lnTo>
                <a:lnTo>
                  <a:pt x="6500613" y="4583103"/>
                </a:lnTo>
                <a:lnTo>
                  <a:pt x="6247026" y="4581001"/>
                </a:lnTo>
                <a:lnTo>
                  <a:pt x="5995877" y="4581001"/>
                </a:lnTo>
                <a:lnTo>
                  <a:pt x="5747167" y="4576798"/>
                </a:lnTo>
                <a:lnTo>
                  <a:pt x="5503333" y="4570492"/>
                </a:lnTo>
                <a:lnTo>
                  <a:pt x="5261938" y="4564537"/>
                </a:lnTo>
                <a:lnTo>
                  <a:pt x="5025418" y="4557881"/>
                </a:lnTo>
                <a:lnTo>
                  <a:pt x="4790118" y="4547722"/>
                </a:lnTo>
                <a:lnTo>
                  <a:pt x="4558477" y="4536862"/>
                </a:lnTo>
                <a:lnTo>
                  <a:pt x="4331710" y="4527054"/>
                </a:lnTo>
                <a:lnTo>
                  <a:pt x="3889152" y="4499379"/>
                </a:lnTo>
                <a:lnTo>
                  <a:pt x="3464881" y="4469954"/>
                </a:lnTo>
                <a:lnTo>
                  <a:pt x="3057678" y="4439126"/>
                </a:lnTo>
                <a:lnTo>
                  <a:pt x="2672421" y="4405147"/>
                </a:lnTo>
                <a:lnTo>
                  <a:pt x="2304232" y="4369765"/>
                </a:lnTo>
                <a:lnTo>
                  <a:pt x="1962864" y="4331582"/>
                </a:lnTo>
                <a:lnTo>
                  <a:pt x="1642223" y="4294099"/>
                </a:lnTo>
                <a:lnTo>
                  <a:pt x="1347183" y="4256616"/>
                </a:lnTo>
                <a:lnTo>
                  <a:pt x="1076528" y="4221235"/>
                </a:lnTo>
                <a:lnTo>
                  <a:pt x="836351" y="4187605"/>
                </a:lnTo>
                <a:lnTo>
                  <a:pt x="619339" y="4155727"/>
                </a:lnTo>
                <a:lnTo>
                  <a:pt x="436464" y="4129104"/>
                </a:lnTo>
                <a:lnTo>
                  <a:pt x="282848" y="4103881"/>
                </a:lnTo>
                <a:lnTo>
                  <a:pt x="71932" y="4067800"/>
                </a:lnTo>
                <a:lnTo>
                  <a:pt x="1" y="4055539"/>
                </a:lnTo>
                <a:lnTo>
                  <a:pt x="1" y="5020241"/>
                </a:lnTo>
                <a:lnTo>
                  <a:pt x="0" y="5020241"/>
                </a:lnTo>
                <a:close/>
              </a:path>
            </a:pathLst>
          </a:custGeom>
        </p:spPr>
      </p:pic>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636916" y="4854346"/>
            <a:ext cx="10407602" cy="868026"/>
          </a:xfrm>
        </p:spPr>
        <p:txBody>
          <a:bodyPr vert="horz" lIns="91440" tIns="45720" rIns="91440" bIns="45720" rtlCol="0" anchor="b">
            <a:normAutofit/>
          </a:bodyPr>
          <a:lstStyle/>
          <a:p>
            <a:pPr algn="ctr">
              <a:lnSpc>
                <a:spcPct val="90000"/>
              </a:lnSpc>
            </a:pPr>
            <a:r>
              <a:rPr lang="en-US" sz="3700"/>
              <a:t>Life Management and Balance</a:t>
            </a:r>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11135984" y="5826454"/>
            <a:ext cx="838199" cy="833425"/>
          </a:xfrm>
        </p:spPr>
        <p:txBody>
          <a:bodyPr vert="horz" lIns="91440" tIns="45720" rIns="91440" bIns="45720" rtlCol="0" anchor="b">
            <a:normAutofit/>
          </a:bodyPr>
          <a:lstStyle/>
          <a:p>
            <a:pPr defTabSz="914400">
              <a:spcAft>
                <a:spcPts val="600"/>
              </a:spcAft>
            </a:pPr>
            <a:fld id="{B5CEABB6-07DC-46E8-9B57-56EC44A396E5}" type="slidenum">
              <a:rPr lang="en-US" sz="2800">
                <a:solidFill>
                  <a:srgbClr val="FFFFFF"/>
                </a:solidFill>
                <a:latin typeface="+mn-lt"/>
              </a:rPr>
              <a:pPr defTabSz="914400">
                <a:spcAft>
                  <a:spcPts val="600"/>
                </a:spcAft>
              </a:pPr>
              <a:t>22</a:t>
            </a:fld>
            <a:endParaRPr lang="en-US" sz="2800">
              <a:solidFill>
                <a:srgbClr val="FFFFFF"/>
              </a:solidFill>
              <a:latin typeface="+mn-lt"/>
            </a:endParaRPr>
          </a:p>
        </p:txBody>
      </p:sp>
      <p:sp>
        <p:nvSpPr>
          <p:cNvPr id="4" name="TextBox 3">
            <a:extLst>
              <a:ext uri="{FF2B5EF4-FFF2-40B4-BE49-F238E27FC236}">
                <a16:creationId xmlns:a16="http://schemas.microsoft.com/office/drawing/2014/main" id="{232904C2-1D78-5FD1-9955-AEE3D3E83A5B}"/>
              </a:ext>
            </a:extLst>
          </p:cNvPr>
          <p:cNvSpPr txBox="1"/>
          <p:nvPr/>
        </p:nvSpPr>
        <p:spPr>
          <a:xfrm>
            <a:off x="636917" y="5722374"/>
            <a:ext cx="10407602" cy="487924"/>
          </a:xfrm>
          <a:prstGeom prst="rect">
            <a:avLst/>
          </a:prstGeom>
        </p:spPr>
        <p:txBody>
          <a:bodyPr vert="horz" lIns="91440" tIns="45720" rIns="91440" bIns="45720" rtlCol="0" anchor="t">
            <a:normAutofit/>
          </a:bodyPr>
          <a:lstStyle/>
          <a:p>
            <a:pPr algn="ctr">
              <a:spcBef>
                <a:spcPts val="1000"/>
              </a:spcBef>
              <a:buClr>
                <a:schemeClr val="bg2">
                  <a:lumMod val="40000"/>
                  <a:lumOff val="60000"/>
                </a:schemeClr>
              </a:buClr>
              <a:buSzPct val="80000"/>
            </a:pPr>
            <a:r>
              <a:rPr lang="en-US" sz="2000" b="1" cap="all">
                <a:latin typeface="+mj-lt"/>
                <a:ea typeface="+mj-ea"/>
                <a:cs typeface="+mj-cs"/>
              </a:rPr>
              <a:t>(Demo)</a:t>
            </a:r>
          </a:p>
        </p:txBody>
      </p:sp>
    </p:spTree>
    <p:extLst>
      <p:ext uri="{BB962C8B-B14F-4D97-AF65-F5344CB8AC3E}">
        <p14:creationId xmlns:p14="http://schemas.microsoft.com/office/powerpoint/2010/main" val="168446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80">
                                          <p:stCondLst>
                                            <p:cond delay="0"/>
                                          </p:stCondLst>
                                        </p:cTn>
                                        <p:tgtEl>
                                          <p:spTgt spid="4">
                                            <p:txEl>
                                              <p:pRg st="0" end="0"/>
                                            </p:txEl>
                                          </p:spTgt>
                                        </p:tgtEl>
                                      </p:cBhvr>
                                    </p:animEffect>
                                    <p:anim calcmode="lin" valueType="num">
                                      <p:cBhvr>
                                        <p:cTn id="8" dur="1822" tmFilter="0,0; 0.14,0.36; 0.43,0.73; 0.71,0.91; 1.0,1.0">
                                          <p:stCondLst>
                                            <p:cond delay="0"/>
                                          </p:stCondLst>
                                        </p:cTn>
                                        <p:tgtEl>
                                          <p:spTgt spid="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xEl>
                                              <p:pRg st="0" end="0"/>
                                            </p:txEl>
                                          </p:spTgt>
                                        </p:tgtEl>
                                      </p:cBhvr>
                                      <p:to x="100000" y="60000"/>
                                    </p:animScale>
                                    <p:animScale>
                                      <p:cBhvr>
                                        <p:cTn id="14" dur="166" decel="50000">
                                          <p:stCondLst>
                                            <p:cond delay="676"/>
                                          </p:stCondLst>
                                        </p:cTn>
                                        <p:tgtEl>
                                          <p:spTgt spid="4">
                                            <p:txEl>
                                              <p:pRg st="0" end="0"/>
                                            </p:txEl>
                                          </p:spTgt>
                                        </p:tgtEl>
                                      </p:cBhvr>
                                      <p:to x="100000" y="100000"/>
                                    </p:animScale>
                                    <p:animScale>
                                      <p:cBhvr>
                                        <p:cTn id="15" dur="26">
                                          <p:stCondLst>
                                            <p:cond delay="1312"/>
                                          </p:stCondLst>
                                        </p:cTn>
                                        <p:tgtEl>
                                          <p:spTgt spid="4">
                                            <p:txEl>
                                              <p:pRg st="0" end="0"/>
                                            </p:txEl>
                                          </p:spTgt>
                                        </p:tgtEl>
                                      </p:cBhvr>
                                      <p:to x="100000" y="80000"/>
                                    </p:animScale>
                                    <p:animScale>
                                      <p:cBhvr>
                                        <p:cTn id="16" dur="166" decel="50000">
                                          <p:stCondLst>
                                            <p:cond delay="1338"/>
                                          </p:stCondLst>
                                        </p:cTn>
                                        <p:tgtEl>
                                          <p:spTgt spid="4">
                                            <p:txEl>
                                              <p:pRg st="0" end="0"/>
                                            </p:txEl>
                                          </p:spTgt>
                                        </p:tgtEl>
                                      </p:cBhvr>
                                      <p:to x="100000" y="100000"/>
                                    </p:animScale>
                                    <p:animScale>
                                      <p:cBhvr>
                                        <p:cTn id="17" dur="26">
                                          <p:stCondLst>
                                            <p:cond delay="1642"/>
                                          </p:stCondLst>
                                        </p:cTn>
                                        <p:tgtEl>
                                          <p:spTgt spid="4">
                                            <p:txEl>
                                              <p:pRg st="0" end="0"/>
                                            </p:txEl>
                                          </p:spTgt>
                                        </p:tgtEl>
                                      </p:cBhvr>
                                      <p:to x="100000" y="90000"/>
                                    </p:animScale>
                                    <p:animScale>
                                      <p:cBhvr>
                                        <p:cTn id="18" dur="166" decel="50000">
                                          <p:stCondLst>
                                            <p:cond delay="1668"/>
                                          </p:stCondLst>
                                        </p:cTn>
                                        <p:tgtEl>
                                          <p:spTgt spid="4">
                                            <p:txEl>
                                              <p:pRg st="0" end="0"/>
                                            </p:txEl>
                                          </p:spTgt>
                                        </p:tgtEl>
                                      </p:cBhvr>
                                      <p:to x="100000" y="100000"/>
                                    </p:animScale>
                                    <p:animScale>
                                      <p:cBhvr>
                                        <p:cTn id="19" dur="26">
                                          <p:stCondLst>
                                            <p:cond delay="1808"/>
                                          </p:stCondLst>
                                        </p:cTn>
                                        <p:tgtEl>
                                          <p:spTgt spid="4">
                                            <p:txEl>
                                              <p:pRg st="0" end="0"/>
                                            </p:txEl>
                                          </p:spTgt>
                                        </p:tgtEl>
                                      </p:cBhvr>
                                      <p:to x="100000" y="95000"/>
                                    </p:animScale>
                                    <p:animScale>
                                      <p:cBhvr>
                                        <p:cTn id="20" dur="166" decel="50000">
                                          <p:stCondLst>
                                            <p:cond delay="1834"/>
                                          </p:stCondLst>
                                        </p:cTn>
                                        <p:tgtEl>
                                          <p:spTgt spid="4">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8FA92B-D651-A6F4-7888-3251C6F33FA2}"/>
              </a:ext>
            </a:extLst>
          </p:cNvPr>
          <p:cNvSpPr>
            <a:spLocks noGrp="1"/>
          </p:cNvSpPr>
          <p:nvPr>
            <p:ph type="title"/>
          </p:nvPr>
        </p:nvSpPr>
        <p:spPr>
          <a:xfrm>
            <a:off x="1115568" y="548640"/>
            <a:ext cx="10168128" cy="1179576"/>
          </a:xfrm>
        </p:spPr>
        <p:txBody>
          <a:bodyPr vert="horz" lIns="91440" tIns="45720" rIns="91440" bIns="45720" rtlCol="0">
            <a:normAutofit/>
          </a:bodyPr>
          <a:lstStyle/>
          <a:p>
            <a:r>
              <a:rPr lang="en-US" sz="4000" b="1" i="0" kern="1200"/>
              <a:t>Everyday AI Prompts to Try at Home</a:t>
            </a:r>
          </a:p>
        </p:txBody>
      </p:sp>
      <p:sp>
        <p:nvSpPr>
          <p:cNvPr id="16" name="Rectangle 15">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A6CD9C68-162C-456E-0DDD-C24F3991FE11}"/>
              </a:ext>
            </a:extLst>
          </p:cNvPr>
          <p:cNvSpPr>
            <a:spLocks noGrp="1"/>
          </p:cNvSpPr>
          <p:nvPr>
            <p:ph idx="1"/>
          </p:nvPr>
        </p:nvSpPr>
        <p:spPr>
          <a:xfrm>
            <a:off x="1115568" y="2481943"/>
            <a:ext cx="10168128" cy="3695020"/>
          </a:xfrm>
        </p:spPr>
        <p:txBody>
          <a:bodyPr vert="horz" lIns="91440" tIns="45720" rIns="91440" bIns="45720" rtlCol="0">
            <a:normAutofit/>
          </a:bodyPr>
          <a:lstStyle/>
          <a:p>
            <a:pPr marL="285750" indent="-285750">
              <a:spcBef>
                <a:spcPts val="1000"/>
              </a:spcBef>
              <a:spcAft>
                <a:spcPts val="0"/>
              </a:spcAft>
              <a:buFont typeface="Wingdings" panose="05000000000000000000" pitchFamily="2" charset="2"/>
              <a:buChar char="q"/>
            </a:pPr>
            <a:r>
              <a:rPr lang="en-US" sz="1900"/>
              <a:t> Grocery Planning</a:t>
            </a:r>
            <a:br>
              <a:rPr lang="en-US" sz="1900"/>
            </a:br>
            <a:r>
              <a:rPr lang="en-US" sz="1900"/>
              <a:t>“Create a 3-day meal plan for two people using $40 and what’s already in my pantry.”</a:t>
            </a:r>
            <a:br>
              <a:rPr lang="en-US" sz="1900"/>
            </a:br>
            <a:endParaRPr lang="en-US" sz="1900"/>
          </a:p>
          <a:p>
            <a:pPr marL="285750" indent="-285750">
              <a:spcBef>
                <a:spcPts val="1000"/>
              </a:spcBef>
              <a:spcAft>
                <a:spcPts val="0"/>
              </a:spcAft>
              <a:buFont typeface="Wingdings" panose="05000000000000000000" pitchFamily="2" charset="2"/>
              <a:buChar char="q"/>
            </a:pPr>
            <a:r>
              <a:rPr lang="en-US" sz="1900"/>
              <a:t>Budgeting</a:t>
            </a:r>
            <a:br>
              <a:rPr lang="en-US" sz="1900"/>
            </a:br>
            <a:r>
              <a:rPr lang="en-US" sz="1900"/>
              <a:t>“Help me make a simple monthly budget with rent, utilities, and gas at $400 per week income.”</a:t>
            </a:r>
            <a:br>
              <a:rPr lang="en-US" sz="1900"/>
            </a:br>
            <a:endParaRPr lang="en-US" sz="1900"/>
          </a:p>
          <a:p>
            <a:pPr marL="285750" indent="-285750">
              <a:spcBef>
                <a:spcPts val="1000"/>
              </a:spcBef>
              <a:spcAft>
                <a:spcPts val="0"/>
              </a:spcAft>
              <a:buFont typeface="Wingdings" panose="05000000000000000000" pitchFamily="2" charset="2"/>
              <a:buChar char="q"/>
            </a:pPr>
            <a:r>
              <a:rPr lang="en-US" sz="1900"/>
              <a:t>Travel</a:t>
            </a:r>
            <a:br>
              <a:rPr lang="en-US" sz="1900"/>
            </a:br>
            <a:r>
              <a:rPr lang="en-US" sz="1900"/>
              <a:t>“Plan a 2-day weekend trip within 100 miles of [your town] with a focus on free activities.”</a:t>
            </a:r>
            <a:br>
              <a:rPr lang="en-US" sz="1900"/>
            </a:br>
            <a:endParaRPr lang="en-US" sz="1900"/>
          </a:p>
          <a:p>
            <a:pPr marL="285750" indent="-285750">
              <a:spcBef>
                <a:spcPts val="1000"/>
              </a:spcBef>
              <a:spcAft>
                <a:spcPts val="0"/>
              </a:spcAft>
              <a:buFont typeface="Wingdings" panose="05000000000000000000" pitchFamily="2" charset="2"/>
              <a:buChar char="q"/>
            </a:pPr>
            <a:r>
              <a:rPr lang="en-US" sz="1900"/>
              <a:t>Cleaning</a:t>
            </a:r>
            <a:br>
              <a:rPr lang="en-US" sz="1900"/>
            </a:br>
            <a:r>
              <a:rPr lang="en-US" sz="1900"/>
              <a:t>“Make a realistic home reset checklist for Saturday morning that takes 2 hours or less.”</a:t>
            </a:r>
          </a:p>
        </p:txBody>
      </p:sp>
      <p:sp>
        <p:nvSpPr>
          <p:cNvPr id="5" name="Slide Number Placeholder 4">
            <a:extLst>
              <a:ext uri="{FF2B5EF4-FFF2-40B4-BE49-F238E27FC236}">
                <a16:creationId xmlns:a16="http://schemas.microsoft.com/office/drawing/2014/main" id="{84659BA2-E61F-4A20-6CD4-3792E2798631}"/>
              </a:ext>
            </a:extLst>
          </p:cNvPr>
          <p:cNvSpPr>
            <a:spLocks noGrp="1"/>
          </p:cNvSpPr>
          <p:nvPr>
            <p:ph type="sldNum" sz="quarter" idx="12"/>
          </p:nvPr>
        </p:nvSpPr>
        <p:spPr>
          <a:xfrm>
            <a:off x="8540496" y="6356350"/>
            <a:ext cx="2743200" cy="365125"/>
          </a:xfrm>
        </p:spPr>
        <p:txBody>
          <a:bodyPr vert="horz" lIns="91440" tIns="45720" rIns="91440" bIns="45720" rtlCol="0">
            <a:normAutofit/>
          </a:bodyPr>
          <a:lstStyle/>
          <a:p>
            <a:pPr>
              <a:spcAft>
                <a:spcPts val="600"/>
              </a:spcAft>
            </a:pPr>
            <a:fld id="{B5CEABB6-07DC-46E8-9B57-56EC44A396E5}" type="slidenum">
              <a:rPr lang="en-US" b="0" i="0" kern="1200">
                <a:solidFill>
                  <a:schemeClr val="tx1">
                    <a:lumMod val="50000"/>
                    <a:lumOff val="50000"/>
                  </a:schemeClr>
                </a:solidFill>
              </a:rPr>
              <a:pPr>
                <a:spcAft>
                  <a:spcPts val="600"/>
                </a:spcAft>
              </a:pPr>
              <a:t>23</a:t>
            </a:fld>
            <a:endParaRPr lang="en-US" b="0" i="0" kern="1200">
              <a:solidFill>
                <a:schemeClr val="tx1">
                  <a:lumMod val="50000"/>
                  <a:lumOff val="50000"/>
                </a:schemeClr>
              </a:solidFill>
            </a:endParaRPr>
          </a:p>
        </p:txBody>
      </p:sp>
    </p:spTree>
    <p:extLst>
      <p:ext uri="{BB962C8B-B14F-4D97-AF65-F5344CB8AC3E}">
        <p14:creationId xmlns:p14="http://schemas.microsoft.com/office/powerpoint/2010/main" val="63564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0E7EF30-A996-2031-876E-11287529E3DF}"/>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a:t>The end of social media as we know it </a:t>
            </a:r>
          </a:p>
        </p:txBody>
      </p:sp>
      <p:pic>
        <p:nvPicPr>
          <p:cNvPr id="6" name="Content Placeholder 5">
            <a:extLst>
              <a:ext uri="{FF2B5EF4-FFF2-40B4-BE49-F238E27FC236}">
                <a16:creationId xmlns:a16="http://schemas.microsoft.com/office/drawing/2014/main" id="{1505344E-E6B1-9A33-4D93-F47931642B36}"/>
              </a:ext>
            </a:extLst>
          </p:cNvPr>
          <p:cNvPicPr>
            <a:picLocks noGrp="1" noChangeAspect="1"/>
          </p:cNvPicPr>
          <p:nvPr>
            <p:ph sz="half" idx="1"/>
          </p:nvPr>
        </p:nvPicPr>
        <p:blipFill>
          <a:blip r:embed="rId3"/>
          <a:srcRect l="27950" r="20766" b="-1"/>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p:spPr>
      </p:pic>
      <p:sp>
        <p:nvSpPr>
          <p:cNvPr id="13" name="Text Placeholder 2">
            <a:extLst>
              <a:ext uri="{FF2B5EF4-FFF2-40B4-BE49-F238E27FC236}">
                <a16:creationId xmlns:a16="http://schemas.microsoft.com/office/drawing/2014/main" id="{37EBA0F5-5F56-3B75-925B-40968B3627C3}"/>
              </a:ext>
            </a:extLst>
          </p:cNvPr>
          <p:cNvSpPr>
            <a:spLocks noGrp="1"/>
          </p:cNvSpPr>
          <p:nvPr>
            <p:ph sz="half" idx="2"/>
          </p:nvPr>
        </p:nvSpPr>
        <p:spPr>
          <a:xfrm>
            <a:off x="6513788" y="2333297"/>
            <a:ext cx="4840010" cy="3843666"/>
          </a:xfrm>
        </p:spPr>
        <p:txBody>
          <a:bodyPr vert="horz" lIns="91440" tIns="45720" rIns="91440" bIns="45720" rtlCol="0">
            <a:normAutofit/>
          </a:bodyPr>
          <a:lstStyle/>
          <a:p>
            <a:r>
              <a:rPr lang="en-US" sz="2000"/>
              <a:t>Social media once promised connection</a:t>
            </a:r>
          </a:p>
          <a:p>
            <a:endParaRPr lang="en-US" sz="2000"/>
          </a:p>
          <a:p>
            <a:r>
              <a:rPr lang="en-US" sz="2000"/>
              <a:t>We see the recycled outrage, the deepfakes, the AI-written propaganda disguised as passion.</a:t>
            </a:r>
            <a:br>
              <a:rPr lang="en-US" sz="2000"/>
            </a:br>
            <a:endParaRPr lang="en-US" sz="2000"/>
          </a:p>
          <a:p>
            <a:r>
              <a:rPr lang="en-US" sz="2000"/>
              <a:t>The next digital era isn’t about chasing clicks; it’s about rebuilding trust.</a:t>
            </a:r>
            <a:br>
              <a:rPr lang="en-US" sz="2000"/>
            </a:br>
            <a:endParaRPr lang="en-US" sz="2000"/>
          </a:p>
        </p:txBody>
      </p:sp>
      <p:sp>
        <p:nvSpPr>
          <p:cNvPr id="4" name="Slide Number Placeholder 3">
            <a:extLst>
              <a:ext uri="{FF2B5EF4-FFF2-40B4-BE49-F238E27FC236}">
                <a16:creationId xmlns:a16="http://schemas.microsoft.com/office/drawing/2014/main" id="{82EB0002-A6C1-7736-1380-1EC39D018564}"/>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5CEABB6-07DC-46E8-9B57-56EC44A396E5}" type="slidenum">
              <a:rPr lang="en-US" smtClean="0">
                <a:solidFill>
                  <a:prstClr val="black">
                    <a:tint val="75000"/>
                  </a:prstClr>
                </a:solidFill>
                <a:latin typeface="Calibri" panose="020F0502020204030204"/>
              </a:rPr>
              <a:pPr>
                <a:spcAft>
                  <a:spcPts val="600"/>
                </a:spcAft>
                <a:defRPr/>
              </a:pPr>
              <a:t>24</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600771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DBF50F6-DD88-4D9F-B7D3-79B9899809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6BBDC2-6929-469E-B7C4-A03E77BF94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A9C5DD-6B55-DF45-4C6B-6B767B71B1F8}"/>
              </a:ext>
            </a:extLst>
          </p:cNvPr>
          <p:cNvSpPr>
            <a:spLocks noGrp="1"/>
          </p:cNvSpPr>
          <p:nvPr>
            <p:ph type="title"/>
          </p:nvPr>
        </p:nvSpPr>
        <p:spPr>
          <a:xfrm>
            <a:off x="804672" y="5434228"/>
            <a:ext cx="10640754" cy="775845"/>
          </a:xfrm>
        </p:spPr>
        <p:txBody>
          <a:bodyPr vert="horz" lIns="91440" tIns="45720" rIns="91440" bIns="45720" rtlCol="0" anchor="ctr">
            <a:normAutofit/>
          </a:bodyPr>
          <a:lstStyle/>
          <a:p>
            <a:r>
              <a:rPr lang="en-US" sz="4000" b="1" kern="1200">
                <a:solidFill>
                  <a:schemeClr val="tx2"/>
                </a:solidFill>
                <a:latin typeface="+mj-lt"/>
                <a:ea typeface="+mj-ea"/>
                <a:cs typeface="+mj-cs"/>
              </a:rPr>
              <a:t>The Path Forward  Teach the Mirror</a:t>
            </a:r>
          </a:p>
        </p:txBody>
      </p:sp>
      <p:grpSp>
        <p:nvGrpSpPr>
          <p:cNvPr id="14" name="Group 13">
            <a:extLst>
              <a:ext uri="{FF2B5EF4-FFF2-40B4-BE49-F238E27FC236}">
                <a16:creationId xmlns:a16="http://schemas.microsoft.com/office/drawing/2014/main" id="{C344E6B5-C9F5-4338-9E33-003B1237310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flipH="1">
            <a:off x="-176402" y="170309"/>
            <a:ext cx="2514948" cy="2174333"/>
            <a:chOff x="-305" y="-4155"/>
            <a:chExt cx="2514948" cy="2174333"/>
          </a:xfrm>
        </p:grpSpPr>
        <p:sp>
          <p:nvSpPr>
            <p:cNvPr id="15" name="Freeform: Shape 14">
              <a:extLst>
                <a:ext uri="{FF2B5EF4-FFF2-40B4-BE49-F238E27FC236}">
                  <a16:creationId xmlns:a16="http://schemas.microsoft.com/office/drawing/2014/main" id="{C90B0F8D-9E81-4DE8-95D5-1A26E9390D8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830BA43A-83E9-4C67-92A6-F247FB3700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2F3A0CC-EBFE-405D-B0C0-27DE361ED5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18" name="Freeform: Shape 17">
              <a:extLst>
                <a:ext uri="{FF2B5EF4-FFF2-40B4-BE49-F238E27FC236}">
                  <a16:creationId xmlns:a16="http://schemas.microsoft.com/office/drawing/2014/main" id="{DF2E853E-B55A-4FFD-B90E-6FB4F31BD5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Content Placeholder 4" descr="A glass ball with a sunset behind it&#10;&#10;AI-generated content may be incorrect.">
            <a:extLst>
              <a:ext uri="{FF2B5EF4-FFF2-40B4-BE49-F238E27FC236}">
                <a16:creationId xmlns:a16="http://schemas.microsoft.com/office/drawing/2014/main" id="{AA930ED8-DCF5-ABE3-00C9-5548CC86D339}"/>
              </a:ext>
            </a:extLst>
          </p:cNvPr>
          <p:cNvPicPr>
            <a:picLocks noGrp="1" noChangeAspect="1"/>
          </p:cNvPicPr>
          <p:nvPr>
            <p:ph sz="quarter" idx="14"/>
          </p:nvPr>
        </p:nvPicPr>
        <p:blipFill>
          <a:blip r:embed="rId3"/>
          <a:srcRect t="43742" b="28772"/>
          <a:stretch>
            <a:fillRect/>
          </a:stretch>
        </p:blipFill>
        <p:spPr>
          <a:xfrm>
            <a:off x="1742380" y="445153"/>
            <a:ext cx="8707240" cy="3585427"/>
          </a:xfrm>
          <a:prstGeom prst="rect">
            <a:avLst/>
          </a:prstGeom>
        </p:spPr>
      </p:pic>
      <p:grpSp>
        <p:nvGrpSpPr>
          <p:cNvPr id="20" name="Group 19">
            <a:extLst>
              <a:ext uri="{FF2B5EF4-FFF2-40B4-BE49-F238E27FC236}">
                <a16:creationId xmlns:a16="http://schemas.microsoft.com/office/drawing/2014/main" id="{FDFEDBF7-8E2C-46B8-9095-AE1D77E217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130554" y="4560733"/>
            <a:ext cx="3061445" cy="2297266"/>
            <a:chOff x="-305" y="-1"/>
            <a:chExt cx="3832880" cy="2876136"/>
          </a:xfrm>
        </p:grpSpPr>
        <p:sp>
          <p:nvSpPr>
            <p:cNvPr id="21" name="Freeform: Shape 20">
              <a:extLst>
                <a:ext uri="{FF2B5EF4-FFF2-40B4-BE49-F238E27FC236}">
                  <a16:creationId xmlns:a16="http://schemas.microsoft.com/office/drawing/2014/main" id="{60202872-FBB0-4F11-BC49-9FB400B212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Shape 21">
              <a:extLst>
                <a:ext uri="{FF2B5EF4-FFF2-40B4-BE49-F238E27FC236}">
                  <a16:creationId xmlns:a16="http://schemas.microsoft.com/office/drawing/2014/main" id="{0DEB2F40-D411-4D44-9638-AE0342C7F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07F7D91-A991-4196-AF73-327E04B562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178739A9-E67C-40E5-9468-0A68AEC54E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C849FABB-E5A7-5275-61DB-17B427E9CEDB}"/>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B5CEABB6-07DC-46E8-9B57-56EC44A396E5}" type="slidenum">
              <a:rPr lang="en-US" sz="1200">
                <a:solidFill>
                  <a:schemeClr val="tx1">
                    <a:tint val="75000"/>
                  </a:schemeClr>
                </a:solidFill>
                <a:latin typeface="+mn-lt"/>
              </a:rPr>
              <a:pPr>
                <a:spcAft>
                  <a:spcPts val="600"/>
                </a:spcAft>
              </a:pPr>
              <a:t>25</a:t>
            </a:fld>
            <a:endParaRPr lang="en-US" sz="1200">
              <a:solidFill>
                <a:schemeClr val="tx1">
                  <a:tint val="75000"/>
                </a:schemeClr>
              </a:solidFill>
              <a:latin typeface="+mn-lt"/>
            </a:endParaRPr>
          </a:p>
        </p:txBody>
      </p:sp>
    </p:spTree>
    <p:extLst>
      <p:ext uri="{BB962C8B-B14F-4D97-AF65-F5344CB8AC3E}">
        <p14:creationId xmlns:p14="http://schemas.microsoft.com/office/powerpoint/2010/main" val="298104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854DEE1C-7FD6-4FA0-A96A-BDF952F199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F7B731-9DA6-BC3B-11FA-259CF6446852}"/>
              </a:ext>
            </a:extLst>
          </p:cNvPr>
          <p:cNvSpPr>
            <a:spLocks noGrp="1"/>
          </p:cNvSpPr>
          <p:nvPr>
            <p:ph type="title"/>
          </p:nvPr>
        </p:nvSpPr>
        <p:spPr>
          <a:xfrm>
            <a:off x="1524000" y="4370227"/>
            <a:ext cx="9144000" cy="1193138"/>
          </a:xfrm>
        </p:spPr>
        <p:txBody>
          <a:bodyPr vert="horz" lIns="91440" tIns="45720" rIns="91440" bIns="45720" rtlCol="0" anchor="b">
            <a:normAutofit/>
          </a:bodyPr>
          <a:lstStyle/>
          <a:p>
            <a:pPr algn="ctr"/>
            <a:r>
              <a:rPr lang="en-US" sz="3700" b="1"/>
              <a:t>Questions</a:t>
            </a:r>
            <a:r>
              <a:rPr lang="en-US" sz="3700"/>
              <a:t> </a:t>
            </a:r>
            <a:br>
              <a:rPr lang="en-US" sz="3700"/>
            </a:br>
            <a:endParaRPr lang="en-US" sz="3700"/>
          </a:p>
        </p:txBody>
      </p:sp>
      <p:pic>
        <p:nvPicPr>
          <p:cNvPr id="6" name="Picture 5" descr="Yellow question mark">
            <a:extLst>
              <a:ext uri="{FF2B5EF4-FFF2-40B4-BE49-F238E27FC236}">
                <a16:creationId xmlns:a16="http://schemas.microsoft.com/office/drawing/2014/main" id="{176380C1-91B7-DDD2-A2D7-E8871B8F36CA}"/>
              </a:ext>
            </a:extLst>
          </p:cNvPr>
          <p:cNvPicPr>
            <a:picLocks noChangeAspect="1"/>
          </p:cNvPicPr>
          <p:nvPr/>
        </p:nvPicPr>
        <p:blipFill>
          <a:blip r:embed="rId3"/>
          <a:srcRect t="7122" r="2" b="22366"/>
          <a:stretch>
            <a:fillRect/>
          </a:stretch>
        </p:blipFill>
        <p:spPr>
          <a:xfrm>
            <a:off x="1690046" y="386205"/>
            <a:ext cx="8903441" cy="3766876"/>
          </a:xfrm>
          <a:custGeom>
            <a:avLst/>
            <a:gdLst/>
            <a:ahLst/>
            <a:cxnLst/>
            <a:rect l="l" t="t" r="r" b="b"/>
            <a:pathLst>
              <a:path w="8903441" h="3766876">
                <a:moveTo>
                  <a:pt x="8890380" y="1667288"/>
                </a:moveTo>
                <a:lnTo>
                  <a:pt x="8895460" y="1677046"/>
                </a:lnTo>
                <a:cubicBezTo>
                  <a:pt x="8905866" y="1703466"/>
                  <a:pt x="8906717" y="1724063"/>
                  <a:pt x="8894323" y="1729738"/>
                </a:cubicBezTo>
                <a:lnTo>
                  <a:pt x="8891365" y="1729349"/>
                </a:lnTo>
                <a:lnTo>
                  <a:pt x="8891421" y="1712412"/>
                </a:lnTo>
                <a:cubicBezTo>
                  <a:pt x="8891337" y="1700170"/>
                  <a:pt x="8891138" y="1688653"/>
                  <a:pt x="8890856" y="1678595"/>
                </a:cubicBezTo>
                <a:close/>
                <a:moveTo>
                  <a:pt x="8888451" y="1641624"/>
                </a:moveTo>
                <a:cubicBezTo>
                  <a:pt x="8888927" y="1642911"/>
                  <a:pt x="8889388" y="1647125"/>
                  <a:pt x="8889800" y="1653531"/>
                </a:cubicBezTo>
                <a:lnTo>
                  <a:pt x="8890380" y="1667288"/>
                </a:lnTo>
                <a:lnTo>
                  <a:pt x="8884645" y="1656272"/>
                </a:lnTo>
                <a:lnTo>
                  <a:pt x="8886368" y="1643902"/>
                </a:lnTo>
                <a:cubicBezTo>
                  <a:pt x="8887058" y="1640758"/>
                  <a:pt x="8887743" y="1639762"/>
                  <a:pt x="8888451" y="1641624"/>
                </a:cubicBezTo>
                <a:close/>
                <a:moveTo>
                  <a:pt x="999724" y="1241031"/>
                </a:moveTo>
                <a:cubicBezTo>
                  <a:pt x="998379" y="1242269"/>
                  <a:pt x="996554" y="1243547"/>
                  <a:pt x="995210" y="1244785"/>
                </a:cubicBezTo>
                <a:cubicBezTo>
                  <a:pt x="1005261" y="1248940"/>
                  <a:pt x="1015746" y="1252497"/>
                  <a:pt x="1025774" y="1256374"/>
                </a:cubicBezTo>
                <a:cubicBezTo>
                  <a:pt x="1037480" y="1257305"/>
                  <a:pt x="1049668" y="1258195"/>
                  <a:pt x="1060894" y="1259168"/>
                </a:cubicBezTo>
                <a:cubicBezTo>
                  <a:pt x="1040504" y="1253123"/>
                  <a:pt x="1020115" y="1247076"/>
                  <a:pt x="999724" y="1241031"/>
                </a:cubicBezTo>
                <a:close/>
                <a:moveTo>
                  <a:pt x="1319296" y="820371"/>
                </a:moveTo>
                <a:cubicBezTo>
                  <a:pt x="1421680" y="872109"/>
                  <a:pt x="1548101" y="905226"/>
                  <a:pt x="1681342" y="933268"/>
                </a:cubicBezTo>
                <a:cubicBezTo>
                  <a:pt x="1683167" y="931988"/>
                  <a:pt x="1684512" y="930751"/>
                  <a:pt x="1686338" y="929471"/>
                </a:cubicBezTo>
                <a:cubicBezTo>
                  <a:pt x="1563998" y="893197"/>
                  <a:pt x="1441635" y="856646"/>
                  <a:pt x="1319296" y="820371"/>
                </a:cubicBezTo>
                <a:close/>
                <a:moveTo>
                  <a:pt x="7894848" y="858"/>
                </a:moveTo>
                <a:cubicBezTo>
                  <a:pt x="7906700" y="3455"/>
                  <a:pt x="7910528" y="8436"/>
                  <a:pt x="7907341" y="16271"/>
                </a:cubicBezTo>
                <a:cubicBezTo>
                  <a:pt x="7902882" y="26177"/>
                  <a:pt x="7893520" y="35394"/>
                  <a:pt x="7882642" y="43904"/>
                </a:cubicBezTo>
                <a:cubicBezTo>
                  <a:pt x="7831903" y="83897"/>
                  <a:pt x="7856047" y="94090"/>
                  <a:pt x="7927648" y="93123"/>
                </a:cubicBezTo>
                <a:cubicBezTo>
                  <a:pt x="7991511" y="92274"/>
                  <a:pt x="8055318" y="85274"/>
                  <a:pt x="8119655" y="78787"/>
                </a:cubicBezTo>
                <a:cubicBezTo>
                  <a:pt x="8151329" y="75447"/>
                  <a:pt x="8152942" y="77265"/>
                  <a:pt x="8141786" y="93635"/>
                </a:cubicBezTo>
                <a:cubicBezTo>
                  <a:pt x="8123815" y="120677"/>
                  <a:pt x="8122595" y="145410"/>
                  <a:pt x="8151055" y="166138"/>
                </a:cubicBezTo>
                <a:cubicBezTo>
                  <a:pt x="8157767" y="170866"/>
                  <a:pt x="8162605" y="176318"/>
                  <a:pt x="8160811" y="183471"/>
                </a:cubicBezTo>
                <a:cubicBezTo>
                  <a:pt x="8152723" y="212724"/>
                  <a:pt x="8169841" y="236686"/>
                  <a:pt x="8187466" y="260884"/>
                </a:cubicBezTo>
                <a:cubicBezTo>
                  <a:pt x="8217175" y="301371"/>
                  <a:pt x="8254836" y="338641"/>
                  <a:pt x="8295790" y="374783"/>
                </a:cubicBezTo>
                <a:cubicBezTo>
                  <a:pt x="8324664" y="400232"/>
                  <a:pt x="8342922" y="431650"/>
                  <a:pt x="8406170" y="440370"/>
                </a:cubicBezTo>
                <a:cubicBezTo>
                  <a:pt x="8421364" y="442394"/>
                  <a:pt x="8426373" y="449790"/>
                  <a:pt x="8420903" y="459225"/>
                </a:cubicBezTo>
                <a:cubicBezTo>
                  <a:pt x="8402820" y="490474"/>
                  <a:pt x="8417534" y="514648"/>
                  <a:pt x="8450800" y="534955"/>
                </a:cubicBezTo>
                <a:cubicBezTo>
                  <a:pt x="8462563" y="542037"/>
                  <a:pt x="8458146" y="546902"/>
                  <a:pt x="8442097" y="551669"/>
                </a:cubicBezTo>
                <a:cubicBezTo>
                  <a:pt x="8423667" y="556925"/>
                  <a:pt x="8409328" y="564619"/>
                  <a:pt x="8398067" y="574282"/>
                </a:cubicBezTo>
                <a:cubicBezTo>
                  <a:pt x="8379577" y="589897"/>
                  <a:pt x="8370872" y="606612"/>
                  <a:pt x="8363634" y="623477"/>
                </a:cubicBezTo>
                <a:cubicBezTo>
                  <a:pt x="8352394" y="649929"/>
                  <a:pt x="8339133" y="675439"/>
                  <a:pt x="8295388" y="695789"/>
                </a:cubicBezTo>
                <a:cubicBezTo>
                  <a:pt x="8282368" y="701969"/>
                  <a:pt x="8271923" y="709882"/>
                  <a:pt x="8260972" y="717559"/>
                </a:cubicBezTo>
                <a:cubicBezTo>
                  <a:pt x="8264466" y="724248"/>
                  <a:pt x="8273101" y="728807"/>
                  <a:pt x="8289132" y="729358"/>
                </a:cubicBezTo>
                <a:cubicBezTo>
                  <a:pt x="8391169" y="732995"/>
                  <a:pt x="8386647" y="769770"/>
                  <a:pt x="8387346" y="810845"/>
                </a:cubicBezTo>
                <a:cubicBezTo>
                  <a:pt x="8388418" y="861681"/>
                  <a:pt x="8330862" y="890238"/>
                  <a:pt x="8259532" y="916368"/>
                </a:cubicBezTo>
                <a:cubicBezTo>
                  <a:pt x="8235122" y="925226"/>
                  <a:pt x="8199529" y="928071"/>
                  <a:pt x="8191769" y="950020"/>
                </a:cubicBezTo>
                <a:cubicBezTo>
                  <a:pt x="8234379" y="966427"/>
                  <a:pt x="8282955" y="945934"/>
                  <a:pt x="8327664" y="947606"/>
                </a:cubicBezTo>
                <a:cubicBezTo>
                  <a:pt x="8364609" y="949119"/>
                  <a:pt x="8424473" y="941347"/>
                  <a:pt x="8378206" y="982626"/>
                </a:cubicBezTo>
                <a:cubicBezTo>
                  <a:pt x="8364736" y="994722"/>
                  <a:pt x="8382242" y="1001021"/>
                  <a:pt x="8400605" y="1000529"/>
                </a:cubicBezTo>
                <a:cubicBezTo>
                  <a:pt x="8549357" y="995586"/>
                  <a:pt x="8487684" y="1076555"/>
                  <a:pt x="8538706" y="1111533"/>
                </a:cubicBezTo>
                <a:cubicBezTo>
                  <a:pt x="8553092" y="1120905"/>
                  <a:pt x="8540810" y="1141011"/>
                  <a:pt x="8520556" y="1147547"/>
                </a:cubicBezTo>
                <a:cubicBezTo>
                  <a:pt x="8392015" y="1189611"/>
                  <a:pt x="8380569" y="1263373"/>
                  <a:pt x="8322605" y="1331423"/>
                </a:cubicBezTo>
                <a:cubicBezTo>
                  <a:pt x="8393509" y="1350105"/>
                  <a:pt x="8476647" y="1348124"/>
                  <a:pt x="8552563" y="1357692"/>
                </a:cubicBezTo>
                <a:cubicBezTo>
                  <a:pt x="8631413" y="1367560"/>
                  <a:pt x="8632510" y="1380057"/>
                  <a:pt x="8572872" y="1434543"/>
                </a:cubicBezTo>
                <a:cubicBezTo>
                  <a:pt x="8740108" y="1430496"/>
                  <a:pt x="8740108" y="1430496"/>
                  <a:pt x="8695911" y="1511890"/>
                </a:cubicBezTo>
                <a:cubicBezTo>
                  <a:pt x="8766152" y="1509223"/>
                  <a:pt x="8835070" y="1574251"/>
                  <a:pt x="8873147" y="1634187"/>
                </a:cubicBezTo>
                <a:lnTo>
                  <a:pt x="8884645" y="1656272"/>
                </a:lnTo>
                <a:lnTo>
                  <a:pt x="8884254" y="1659075"/>
                </a:lnTo>
                <a:cubicBezTo>
                  <a:pt x="8882795" y="1672543"/>
                  <a:pt x="8881198" y="1691773"/>
                  <a:pt x="8879232" y="1711097"/>
                </a:cubicBezTo>
                <a:lnTo>
                  <a:pt x="8877347" y="1727504"/>
                </a:lnTo>
                <a:lnTo>
                  <a:pt x="8865337" y="1725923"/>
                </a:lnTo>
                <a:cubicBezTo>
                  <a:pt x="8855639" y="1721668"/>
                  <a:pt x="8848716" y="1720054"/>
                  <a:pt x="8843722" y="1720152"/>
                </a:cubicBezTo>
                <a:cubicBezTo>
                  <a:pt x="8828739" y="1720444"/>
                  <a:pt x="8831115" y="1736133"/>
                  <a:pt x="8828004" y="1742073"/>
                </a:cubicBezTo>
                <a:cubicBezTo>
                  <a:pt x="8817547" y="1760900"/>
                  <a:pt x="8843589" y="1770647"/>
                  <a:pt x="8861127" y="1782820"/>
                </a:cubicBezTo>
                <a:cubicBezTo>
                  <a:pt x="8867694" y="1787281"/>
                  <a:pt x="8872382" y="1766445"/>
                  <a:pt x="8875975" y="1739445"/>
                </a:cubicBezTo>
                <a:lnTo>
                  <a:pt x="8877347" y="1727504"/>
                </a:lnTo>
                <a:lnTo>
                  <a:pt x="8891365" y="1729349"/>
                </a:lnTo>
                <a:lnTo>
                  <a:pt x="8891294" y="1750579"/>
                </a:lnTo>
                <a:cubicBezTo>
                  <a:pt x="8890576" y="1802412"/>
                  <a:pt x="8887485" y="1854103"/>
                  <a:pt x="8879895" y="1858687"/>
                </a:cubicBezTo>
                <a:cubicBezTo>
                  <a:pt x="8799411" y="1907447"/>
                  <a:pt x="8858072" y="1996322"/>
                  <a:pt x="8700018" y="2022228"/>
                </a:cubicBezTo>
                <a:cubicBezTo>
                  <a:pt x="8628887" y="2034069"/>
                  <a:pt x="8597252" y="2070985"/>
                  <a:pt x="8546517" y="2094468"/>
                </a:cubicBezTo>
                <a:cubicBezTo>
                  <a:pt x="8369592" y="2175758"/>
                  <a:pt x="8254890" y="2270617"/>
                  <a:pt x="8208310" y="2391116"/>
                </a:cubicBezTo>
                <a:cubicBezTo>
                  <a:pt x="8195251" y="2424444"/>
                  <a:pt x="8137916" y="2455501"/>
                  <a:pt x="8101924" y="2486924"/>
                </a:cubicBezTo>
                <a:cubicBezTo>
                  <a:pt x="8122498" y="2506105"/>
                  <a:pt x="8219539" y="2452814"/>
                  <a:pt x="8188722" y="2510086"/>
                </a:cubicBezTo>
                <a:cubicBezTo>
                  <a:pt x="8165388" y="2553270"/>
                  <a:pt x="8098391" y="2584616"/>
                  <a:pt x="8035596" y="2614194"/>
                </a:cubicBezTo>
                <a:cubicBezTo>
                  <a:pt x="7963481" y="2647947"/>
                  <a:pt x="7883214" y="2677100"/>
                  <a:pt x="7854509" y="2730830"/>
                </a:cubicBezTo>
                <a:cubicBezTo>
                  <a:pt x="7848249" y="2742293"/>
                  <a:pt x="6341566" y="3671513"/>
                  <a:pt x="4141410" y="3763614"/>
                </a:cubicBezTo>
                <a:cubicBezTo>
                  <a:pt x="3781875" y="3778662"/>
                  <a:pt x="2353277" y="3737838"/>
                  <a:pt x="2161737" y="3718831"/>
                </a:cubicBezTo>
                <a:cubicBezTo>
                  <a:pt x="1964811" y="3699179"/>
                  <a:pt x="1793107" y="3646810"/>
                  <a:pt x="1591600" y="3635674"/>
                </a:cubicBezTo>
                <a:cubicBezTo>
                  <a:pt x="1485018" y="3629919"/>
                  <a:pt x="1381185" y="3611329"/>
                  <a:pt x="1390654" y="3531585"/>
                </a:cubicBezTo>
                <a:cubicBezTo>
                  <a:pt x="1393510" y="3508948"/>
                  <a:pt x="1364047" y="3493344"/>
                  <a:pt x="1320867" y="3503571"/>
                </a:cubicBezTo>
                <a:cubicBezTo>
                  <a:pt x="1239265" y="3523046"/>
                  <a:pt x="1198946" y="3494124"/>
                  <a:pt x="1150681" y="3474015"/>
                </a:cubicBezTo>
                <a:cubicBezTo>
                  <a:pt x="1065213" y="3438422"/>
                  <a:pt x="982868" y="3399757"/>
                  <a:pt x="851974" y="3403971"/>
                </a:cubicBezTo>
                <a:cubicBezTo>
                  <a:pt x="873994" y="3367898"/>
                  <a:pt x="917237" y="3369420"/>
                  <a:pt x="956780" y="3372944"/>
                </a:cubicBezTo>
                <a:cubicBezTo>
                  <a:pt x="1061276" y="3382521"/>
                  <a:pt x="1164043" y="3394488"/>
                  <a:pt x="1268515" y="3403788"/>
                </a:cubicBezTo>
                <a:cubicBezTo>
                  <a:pt x="1336376" y="3409863"/>
                  <a:pt x="1404651" y="3420660"/>
                  <a:pt x="1492884" y="3399484"/>
                </a:cubicBezTo>
                <a:cubicBezTo>
                  <a:pt x="1410006" y="3338199"/>
                  <a:pt x="1277736" y="3337777"/>
                  <a:pt x="1169657" y="3325996"/>
                </a:cubicBezTo>
                <a:cubicBezTo>
                  <a:pt x="1034677" y="3311259"/>
                  <a:pt x="951965" y="3268429"/>
                  <a:pt x="853866" y="3221353"/>
                </a:cubicBezTo>
                <a:cubicBezTo>
                  <a:pt x="950752" y="3199416"/>
                  <a:pt x="1014418" y="3234964"/>
                  <a:pt x="1090648" y="3226034"/>
                </a:cubicBezTo>
                <a:cubicBezTo>
                  <a:pt x="1094340" y="3218434"/>
                  <a:pt x="1100169" y="3207568"/>
                  <a:pt x="1099183" y="3207375"/>
                </a:cubicBezTo>
                <a:cubicBezTo>
                  <a:pt x="971072" y="3188118"/>
                  <a:pt x="907890" y="3136018"/>
                  <a:pt x="882137" y="3068880"/>
                </a:cubicBezTo>
                <a:cubicBezTo>
                  <a:pt x="868924" y="3034221"/>
                  <a:pt x="822286" y="3027121"/>
                  <a:pt x="776145" y="3014660"/>
                </a:cubicBezTo>
                <a:cubicBezTo>
                  <a:pt x="613874" y="2970419"/>
                  <a:pt x="443486" y="2933046"/>
                  <a:pt x="307191" y="2864697"/>
                </a:cubicBezTo>
                <a:cubicBezTo>
                  <a:pt x="457123" y="2862170"/>
                  <a:pt x="581367" y="2903594"/>
                  <a:pt x="743379" y="2911759"/>
                </a:cubicBezTo>
                <a:cubicBezTo>
                  <a:pt x="608349" y="2835743"/>
                  <a:pt x="439124" y="2806104"/>
                  <a:pt x="284020" y="2766269"/>
                </a:cubicBezTo>
                <a:cubicBezTo>
                  <a:pt x="213164" y="2748143"/>
                  <a:pt x="147010" y="2722889"/>
                  <a:pt x="63190" y="2717094"/>
                </a:cubicBezTo>
                <a:cubicBezTo>
                  <a:pt x="33455" y="2714947"/>
                  <a:pt x="-16425" y="2709531"/>
                  <a:pt x="5340" y="2681595"/>
                </a:cubicBezTo>
                <a:cubicBezTo>
                  <a:pt x="23652" y="2658441"/>
                  <a:pt x="63627" y="2661368"/>
                  <a:pt x="100237" y="2664591"/>
                </a:cubicBezTo>
                <a:cubicBezTo>
                  <a:pt x="188123" y="2672547"/>
                  <a:pt x="277551" y="2664977"/>
                  <a:pt x="394328" y="2654447"/>
                </a:cubicBezTo>
                <a:cubicBezTo>
                  <a:pt x="290057" y="2592242"/>
                  <a:pt x="112140" y="2629127"/>
                  <a:pt x="21491" y="2562088"/>
                </a:cubicBezTo>
                <a:cubicBezTo>
                  <a:pt x="125636" y="2540073"/>
                  <a:pt x="208727" y="2559644"/>
                  <a:pt x="294268" y="2557453"/>
                </a:cubicBezTo>
                <a:cubicBezTo>
                  <a:pt x="371589" y="2555423"/>
                  <a:pt x="389695" y="2540961"/>
                  <a:pt x="367847" y="2501743"/>
                </a:cubicBezTo>
                <a:cubicBezTo>
                  <a:pt x="333905" y="2440640"/>
                  <a:pt x="373328" y="2404160"/>
                  <a:pt x="486858" y="2411824"/>
                </a:cubicBezTo>
                <a:cubicBezTo>
                  <a:pt x="592120" y="2419095"/>
                  <a:pt x="600599" y="2394285"/>
                  <a:pt x="570008" y="2360312"/>
                </a:cubicBezTo>
                <a:cubicBezTo>
                  <a:pt x="525457" y="2310774"/>
                  <a:pt x="567057" y="2265987"/>
                  <a:pt x="594400" y="2218813"/>
                </a:cubicBezTo>
                <a:cubicBezTo>
                  <a:pt x="635581" y="2147198"/>
                  <a:pt x="612469" y="2115647"/>
                  <a:pt x="505675" y="2074370"/>
                </a:cubicBezTo>
                <a:cubicBezTo>
                  <a:pt x="445534" y="2051386"/>
                  <a:pt x="381431" y="2032947"/>
                  <a:pt x="295650" y="2015851"/>
                </a:cubicBezTo>
                <a:cubicBezTo>
                  <a:pt x="487251" y="1985881"/>
                  <a:pt x="281423" y="1958614"/>
                  <a:pt x="346760" y="1924896"/>
                </a:cubicBezTo>
                <a:cubicBezTo>
                  <a:pt x="481788" y="1901571"/>
                  <a:pt x="600623" y="1980687"/>
                  <a:pt x="783461" y="1939173"/>
                </a:cubicBezTo>
                <a:cubicBezTo>
                  <a:pt x="547912" y="1882335"/>
                  <a:pt x="287006" y="1807013"/>
                  <a:pt x="112183" y="1719100"/>
                </a:cubicBezTo>
                <a:cubicBezTo>
                  <a:pt x="148588" y="1692398"/>
                  <a:pt x="188462" y="1710725"/>
                  <a:pt x="219936" y="1699568"/>
                </a:cubicBezTo>
                <a:cubicBezTo>
                  <a:pt x="218006" y="1694140"/>
                  <a:pt x="220184" y="1685834"/>
                  <a:pt x="214196" y="1683841"/>
                </a:cubicBezTo>
                <a:cubicBezTo>
                  <a:pt x="85284" y="1638910"/>
                  <a:pt x="83720" y="1637648"/>
                  <a:pt x="212296" y="1584947"/>
                </a:cubicBezTo>
                <a:cubicBezTo>
                  <a:pt x="257172" y="1566456"/>
                  <a:pt x="252206" y="1554019"/>
                  <a:pt x="226108" y="1538121"/>
                </a:cubicBezTo>
                <a:cubicBezTo>
                  <a:pt x="207682" y="1526866"/>
                  <a:pt x="185078" y="1517656"/>
                  <a:pt x="192710" y="1488723"/>
                </a:cubicBezTo>
                <a:cubicBezTo>
                  <a:pt x="268435" y="1518175"/>
                  <a:pt x="624154" y="1547955"/>
                  <a:pt x="685843" y="1538903"/>
                </a:cubicBezTo>
                <a:cubicBezTo>
                  <a:pt x="755173" y="1528619"/>
                  <a:pt x="994201" y="1520231"/>
                  <a:pt x="1067153" y="1523622"/>
                </a:cubicBezTo>
                <a:cubicBezTo>
                  <a:pt x="1063138" y="1522015"/>
                  <a:pt x="1059122" y="1520410"/>
                  <a:pt x="1055106" y="1518803"/>
                </a:cubicBezTo>
                <a:cubicBezTo>
                  <a:pt x="983007" y="1486514"/>
                  <a:pt x="909946" y="1454310"/>
                  <a:pt x="864245" y="1408231"/>
                </a:cubicBezTo>
                <a:cubicBezTo>
                  <a:pt x="862153" y="1406456"/>
                  <a:pt x="861045" y="1404874"/>
                  <a:pt x="856768" y="1405809"/>
                </a:cubicBezTo>
                <a:cubicBezTo>
                  <a:pt x="819307" y="1414974"/>
                  <a:pt x="822846" y="1400112"/>
                  <a:pt x="821342" y="1388491"/>
                </a:cubicBezTo>
                <a:cubicBezTo>
                  <a:pt x="819813" y="1376592"/>
                  <a:pt x="812736" y="1367699"/>
                  <a:pt x="784954" y="1371257"/>
                </a:cubicBezTo>
                <a:cubicBezTo>
                  <a:pt x="783512" y="1371384"/>
                  <a:pt x="781566" y="1371274"/>
                  <a:pt x="779619" y="1371165"/>
                </a:cubicBezTo>
                <a:cubicBezTo>
                  <a:pt x="766469" y="1370361"/>
                  <a:pt x="722835" y="1342290"/>
                  <a:pt x="728571" y="1335910"/>
                </a:cubicBezTo>
                <a:cubicBezTo>
                  <a:pt x="741389" y="1321912"/>
                  <a:pt x="726409" y="1316791"/>
                  <a:pt x="713734" y="1310348"/>
                </a:cubicBezTo>
                <a:cubicBezTo>
                  <a:pt x="696009" y="1301550"/>
                  <a:pt x="678333" y="1293308"/>
                  <a:pt x="659695" y="1285149"/>
                </a:cubicBezTo>
                <a:cubicBezTo>
                  <a:pt x="641562" y="1277227"/>
                  <a:pt x="622997" y="1269901"/>
                  <a:pt x="604409" y="1262299"/>
                </a:cubicBezTo>
                <a:cubicBezTo>
                  <a:pt x="561305" y="1256847"/>
                  <a:pt x="517819" y="1252549"/>
                  <a:pt x="472556" y="1250086"/>
                </a:cubicBezTo>
                <a:cubicBezTo>
                  <a:pt x="438951" y="1247999"/>
                  <a:pt x="401379" y="1244860"/>
                  <a:pt x="382690" y="1214040"/>
                </a:cubicBezTo>
                <a:cubicBezTo>
                  <a:pt x="418096" y="1214570"/>
                  <a:pt x="453575" y="1215933"/>
                  <a:pt x="489053" y="1217296"/>
                </a:cubicBezTo>
                <a:cubicBezTo>
                  <a:pt x="454954" y="1204059"/>
                  <a:pt x="421816" y="1190737"/>
                  <a:pt x="390047" y="1176456"/>
                </a:cubicBezTo>
                <a:cubicBezTo>
                  <a:pt x="363810" y="1164487"/>
                  <a:pt x="342232" y="1150431"/>
                  <a:pt x="333292" y="1131347"/>
                </a:cubicBezTo>
                <a:cubicBezTo>
                  <a:pt x="330930" y="1126518"/>
                  <a:pt x="329025" y="1121368"/>
                  <a:pt x="337841" y="1116956"/>
                </a:cubicBezTo>
                <a:cubicBezTo>
                  <a:pt x="347569" y="1111905"/>
                  <a:pt x="355552" y="1114562"/>
                  <a:pt x="363031" y="1116984"/>
                </a:cubicBezTo>
                <a:cubicBezTo>
                  <a:pt x="393929" y="1126864"/>
                  <a:pt x="425283" y="1136425"/>
                  <a:pt x="455724" y="1146625"/>
                </a:cubicBezTo>
                <a:cubicBezTo>
                  <a:pt x="496146" y="1160147"/>
                  <a:pt x="536111" y="1173989"/>
                  <a:pt x="576050" y="1187553"/>
                </a:cubicBezTo>
                <a:cubicBezTo>
                  <a:pt x="519650" y="1157524"/>
                  <a:pt x="457798" y="1131612"/>
                  <a:pt x="391358" y="1108621"/>
                </a:cubicBezTo>
                <a:cubicBezTo>
                  <a:pt x="343386" y="1091844"/>
                  <a:pt x="295414" y="1075067"/>
                  <a:pt x="258466" y="1051446"/>
                </a:cubicBezTo>
                <a:cubicBezTo>
                  <a:pt x="239512" y="1039678"/>
                  <a:pt x="230024" y="1025400"/>
                  <a:pt x="227119" y="1008864"/>
                </a:cubicBezTo>
                <a:cubicBezTo>
                  <a:pt x="226729" y="1004421"/>
                  <a:pt x="227253" y="999338"/>
                  <a:pt x="237176" y="996508"/>
                </a:cubicBezTo>
                <a:cubicBezTo>
                  <a:pt x="247123" y="993956"/>
                  <a:pt x="253208" y="997060"/>
                  <a:pt x="257395" y="1000610"/>
                </a:cubicBezTo>
                <a:cubicBezTo>
                  <a:pt x="262111" y="1004674"/>
                  <a:pt x="267716" y="1007820"/>
                  <a:pt x="275649" y="1009921"/>
                </a:cubicBezTo>
                <a:cubicBezTo>
                  <a:pt x="345186" y="1029563"/>
                  <a:pt x="406508" y="1054962"/>
                  <a:pt x="469199" y="1079402"/>
                </a:cubicBezTo>
                <a:cubicBezTo>
                  <a:pt x="558968" y="1114336"/>
                  <a:pt x="647368" y="1150231"/>
                  <a:pt x="753033" y="1173138"/>
                </a:cubicBezTo>
                <a:cubicBezTo>
                  <a:pt x="793015" y="1181661"/>
                  <a:pt x="834292" y="1188391"/>
                  <a:pt x="865682" y="1187316"/>
                </a:cubicBezTo>
                <a:cubicBezTo>
                  <a:pt x="750261" y="1147076"/>
                  <a:pt x="641375" y="1104025"/>
                  <a:pt x="543487" y="1053852"/>
                </a:cubicBezTo>
                <a:cubicBezTo>
                  <a:pt x="444589" y="1003208"/>
                  <a:pt x="357848" y="947579"/>
                  <a:pt x="295297" y="880592"/>
                </a:cubicBezTo>
                <a:cubicBezTo>
                  <a:pt x="288871" y="873601"/>
                  <a:pt x="284873" y="866676"/>
                  <a:pt x="264758" y="869281"/>
                </a:cubicBezTo>
                <a:cubicBezTo>
                  <a:pt x="255650" y="870360"/>
                  <a:pt x="252375" y="866170"/>
                  <a:pt x="254388" y="861516"/>
                </a:cubicBezTo>
                <a:cubicBezTo>
                  <a:pt x="266992" y="828509"/>
                  <a:pt x="236853" y="810726"/>
                  <a:pt x="190786" y="799099"/>
                </a:cubicBezTo>
                <a:cubicBezTo>
                  <a:pt x="176408" y="795324"/>
                  <a:pt x="175031" y="790688"/>
                  <a:pt x="184973" y="782539"/>
                </a:cubicBezTo>
                <a:cubicBezTo>
                  <a:pt x="198516" y="771277"/>
                  <a:pt x="196123" y="760574"/>
                  <a:pt x="187530" y="750974"/>
                </a:cubicBezTo>
                <a:cubicBezTo>
                  <a:pt x="182644" y="744967"/>
                  <a:pt x="176339" y="739364"/>
                  <a:pt x="170996" y="733676"/>
                </a:cubicBezTo>
                <a:cubicBezTo>
                  <a:pt x="167290" y="730083"/>
                  <a:pt x="161157" y="726424"/>
                  <a:pt x="169444" y="721499"/>
                </a:cubicBezTo>
                <a:cubicBezTo>
                  <a:pt x="177298" y="717172"/>
                  <a:pt x="185665" y="718676"/>
                  <a:pt x="193501" y="719668"/>
                </a:cubicBezTo>
                <a:cubicBezTo>
                  <a:pt x="231170" y="723917"/>
                  <a:pt x="254043" y="736181"/>
                  <a:pt x="265436" y="755609"/>
                </a:cubicBezTo>
                <a:cubicBezTo>
                  <a:pt x="273963" y="769971"/>
                  <a:pt x="281726" y="770130"/>
                  <a:pt x="302333" y="756567"/>
                </a:cubicBezTo>
                <a:cubicBezTo>
                  <a:pt x="317894" y="746247"/>
                  <a:pt x="332387" y="745814"/>
                  <a:pt x="346481" y="751853"/>
                </a:cubicBezTo>
                <a:cubicBezTo>
                  <a:pt x="354007" y="754830"/>
                  <a:pt x="358771" y="759448"/>
                  <a:pt x="364449" y="763428"/>
                </a:cubicBezTo>
                <a:cubicBezTo>
                  <a:pt x="392910" y="784156"/>
                  <a:pt x="422762" y="804202"/>
                  <a:pt x="467363" y="815678"/>
                </a:cubicBezTo>
                <a:cubicBezTo>
                  <a:pt x="487199" y="820933"/>
                  <a:pt x="508355" y="824672"/>
                  <a:pt x="537693" y="816781"/>
                </a:cubicBezTo>
                <a:cubicBezTo>
                  <a:pt x="518386" y="812039"/>
                  <a:pt x="499567" y="812852"/>
                  <a:pt x="482019" y="811593"/>
                </a:cubicBezTo>
                <a:cubicBezTo>
                  <a:pt x="464472" y="810335"/>
                  <a:pt x="454949" y="806693"/>
                  <a:pt x="467050" y="795557"/>
                </a:cubicBezTo>
                <a:cubicBezTo>
                  <a:pt x="473772" y="789371"/>
                  <a:pt x="472878" y="784693"/>
                  <a:pt x="465734" y="780562"/>
                </a:cubicBezTo>
                <a:cubicBezTo>
                  <a:pt x="442763" y="767188"/>
                  <a:pt x="430336" y="747011"/>
                  <a:pt x="384526" y="749353"/>
                </a:cubicBezTo>
                <a:cubicBezTo>
                  <a:pt x="382123" y="749564"/>
                  <a:pt x="379622" y="748664"/>
                  <a:pt x="377146" y="748041"/>
                </a:cubicBezTo>
                <a:cubicBezTo>
                  <a:pt x="367744" y="745789"/>
                  <a:pt x="357358" y="743342"/>
                  <a:pt x="360089" y="735827"/>
                </a:cubicBezTo>
                <a:cubicBezTo>
                  <a:pt x="363301" y="728269"/>
                  <a:pt x="375652" y="725506"/>
                  <a:pt x="386634" y="723703"/>
                </a:cubicBezTo>
                <a:cubicBezTo>
                  <a:pt x="414823" y="719269"/>
                  <a:pt x="437543" y="724271"/>
                  <a:pt x="459375" y="730191"/>
                </a:cubicBezTo>
                <a:cubicBezTo>
                  <a:pt x="512487" y="744837"/>
                  <a:pt x="556932" y="765561"/>
                  <a:pt x="603200" y="785006"/>
                </a:cubicBezTo>
                <a:cubicBezTo>
                  <a:pt x="672604" y="814173"/>
                  <a:pt x="734250" y="848778"/>
                  <a:pt x="810521" y="873425"/>
                </a:cubicBezTo>
                <a:cubicBezTo>
                  <a:pt x="1037317" y="946423"/>
                  <a:pt x="1260943" y="1021938"/>
                  <a:pt x="1494102" y="1090180"/>
                </a:cubicBezTo>
                <a:cubicBezTo>
                  <a:pt x="1580109" y="1115371"/>
                  <a:pt x="1667892" y="1138728"/>
                  <a:pt x="1756565" y="1161167"/>
                </a:cubicBezTo>
                <a:cubicBezTo>
                  <a:pt x="1756899" y="1159458"/>
                  <a:pt x="1757282" y="1158305"/>
                  <a:pt x="1757592" y="1156319"/>
                </a:cubicBezTo>
                <a:cubicBezTo>
                  <a:pt x="1757470" y="1154931"/>
                  <a:pt x="1757324" y="1153264"/>
                  <a:pt x="1757202" y="1151876"/>
                </a:cubicBezTo>
                <a:cubicBezTo>
                  <a:pt x="1694452" y="1137796"/>
                  <a:pt x="1632540" y="1122242"/>
                  <a:pt x="1572453" y="1105409"/>
                </a:cubicBezTo>
                <a:cubicBezTo>
                  <a:pt x="1424942" y="1063789"/>
                  <a:pt x="1288864" y="1014450"/>
                  <a:pt x="1171972" y="951953"/>
                </a:cubicBezTo>
                <a:cubicBezTo>
                  <a:pt x="1162328" y="946924"/>
                  <a:pt x="1152112" y="946421"/>
                  <a:pt x="1137334" y="949118"/>
                </a:cubicBezTo>
                <a:cubicBezTo>
                  <a:pt x="1089682" y="958058"/>
                  <a:pt x="1074050" y="951035"/>
                  <a:pt x="1081493" y="925476"/>
                </a:cubicBezTo>
                <a:cubicBezTo>
                  <a:pt x="1083360" y="919155"/>
                  <a:pt x="1083403" y="914115"/>
                  <a:pt x="1074768" y="909555"/>
                </a:cubicBezTo>
                <a:cubicBezTo>
                  <a:pt x="1036165" y="889158"/>
                  <a:pt x="995714" y="869763"/>
                  <a:pt x="952019" y="852050"/>
                </a:cubicBezTo>
                <a:cubicBezTo>
                  <a:pt x="871170" y="819410"/>
                  <a:pt x="784821" y="790332"/>
                  <a:pt x="709017" y="754450"/>
                </a:cubicBezTo>
                <a:cubicBezTo>
                  <a:pt x="686747" y="743533"/>
                  <a:pt x="669617" y="730485"/>
                  <a:pt x="659046" y="714902"/>
                </a:cubicBezTo>
                <a:cubicBezTo>
                  <a:pt x="655674" y="709602"/>
                  <a:pt x="653624" y="702786"/>
                  <a:pt x="664793" y="697608"/>
                </a:cubicBezTo>
                <a:cubicBezTo>
                  <a:pt x="675483" y="692472"/>
                  <a:pt x="684069" y="696476"/>
                  <a:pt x="692052" y="699133"/>
                </a:cubicBezTo>
                <a:cubicBezTo>
                  <a:pt x="725451" y="709913"/>
                  <a:pt x="759355" y="720929"/>
                  <a:pt x="792779" y="731987"/>
                </a:cubicBezTo>
                <a:cubicBezTo>
                  <a:pt x="826682" y="743003"/>
                  <a:pt x="860155" y="754616"/>
                  <a:pt x="895574" y="766338"/>
                </a:cubicBezTo>
                <a:cubicBezTo>
                  <a:pt x="897416" y="759741"/>
                  <a:pt x="890085" y="758985"/>
                  <a:pt x="886044" y="757101"/>
                </a:cubicBezTo>
                <a:cubicBezTo>
                  <a:pt x="828975" y="730489"/>
                  <a:pt x="766861" y="707118"/>
                  <a:pt x="702924" y="685027"/>
                </a:cubicBezTo>
                <a:cubicBezTo>
                  <a:pt x="653460" y="667821"/>
                  <a:pt x="605342" y="649378"/>
                  <a:pt x="571540" y="622962"/>
                </a:cubicBezTo>
                <a:cubicBezTo>
                  <a:pt x="558524" y="612632"/>
                  <a:pt x="551227" y="601239"/>
                  <a:pt x="552940" y="587657"/>
                </a:cubicBezTo>
                <a:cubicBezTo>
                  <a:pt x="553537" y="583407"/>
                  <a:pt x="554132" y="579157"/>
                  <a:pt x="563623" y="576925"/>
                </a:cubicBezTo>
                <a:cubicBezTo>
                  <a:pt x="571217" y="575139"/>
                  <a:pt x="576243" y="577216"/>
                  <a:pt x="580332" y="579656"/>
                </a:cubicBezTo>
                <a:cubicBezTo>
                  <a:pt x="587500" y="584063"/>
                  <a:pt x="594668" y="588471"/>
                  <a:pt x="604623" y="591516"/>
                </a:cubicBezTo>
                <a:cubicBezTo>
                  <a:pt x="664350" y="609779"/>
                  <a:pt x="720426" y="630601"/>
                  <a:pt x="775136" y="652383"/>
                </a:cubicBezTo>
                <a:cubicBezTo>
                  <a:pt x="864952" y="687874"/>
                  <a:pt x="953882" y="724283"/>
                  <a:pt x="1057795" y="749301"/>
                </a:cubicBezTo>
                <a:cubicBezTo>
                  <a:pt x="1096889" y="758742"/>
                  <a:pt x="1137304" y="766668"/>
                  <a:pt x="1183454" y="768213"/>
                </a:cubicBezTo>
                <a:cubicBezTo>
                  <a:pt x="1181768" y="765563"/>
                  <a:pt x="1178737" y="764150"/>
                  <a:pt x="1175732" y="763015"/>
                </a:cubicBezTo>
                <a:cubicBezTo>
                  <a:pt x="1075170" y="726508"/>
                  <a:pt x="977850" y="688319"/>
                  <a:pt x="888743" y="644370"/>
                </a:cubicBezTo>
                <a:cubicBezTo>
                  <a:pt x="778881" y="590211"/>
                  <a:pt x="683912" y="529148"/>
                  <a:pt x="615490" y="455960"/>
                </a:cubicBezTo>
                <a:cubicBezTo>
                  <a:pt x="612312" y="452882"/>
                  <a:pt x="610122" y="449996"/>
                  <a:pt x="602432" y="450671"/>
                </a:cubicBezTo>
                <a:cubicBezTo>
                  <a:pt x="582748" y="452678"/>
                  <a:pt x="580338" y="447293"/>
                  <a:pt x="582418" y="437876"/>
                </a:cubicBezTo>
                <a:cubicBezTo>
                  <a:pt x="588134" y="414707"/>
                  <a:pt x="573498" y="396964"/>
                  <a:pt x="539211" y="387101"/>
                </a:cubicBezTo>
                <a:cubicBezTo>
                  <a:pt x="514350" y="379769"/>
                  <a:pt x="493430" y="373210"/>
                  <a:pt x="519748" y="352990"/>
                </a:cubicBezTo>
                <a:cubicBezTo>
                  <a:pt x="526113" y="348234"/>
                  <a:pt x="523173" y="342336"/>
                  <a:pt x="520282" y="336993"/>
                </a:cubicBezTo>
                <a:cubicBezTo>
                  <a:pt x="516186" y="328957"/>
                  <a:pt x="507910" y="322968"/>
                  <a:pt x="498650" y="316785"/>
                </a:cubicBezTo>
                <a:cubicBezTo>
                  <a:pt x="493501" y="313319"/>
                  <a:pt x="487271" y="308549"/>
                  <a:pt x="493610" y="303515"/>
                </a:cubicBezTo>
                <a:cubicBezTo>
                  <a:pt x="500838" y="297564"/>
                  <a:pt x="511247" y="300288"/>
                  <a:pt x="519565" y="301237"/>
                </a:cubicBezTo>
                <a:cubicBezTo>
                  <a:pt x="557715" y="305444"/>
                  <a:pt x="581118" y="318221"/>
                  <a:pt x="592560" y="338204"/>
                </a:cubicBezTo>
                <a:cubicBezTo>
                  <a:pt x="599979" y="350985"/>
                  <a:pt x="609184" y="351016"/>
                  <a:pt x="627076" y="339652"/>
                </a:cubicBezTo>
                <a:cubicBezTo>
                  <a:pt x="647275" y="326965"/>
                  <a:pt x="664147" y="326044"/>
                  <a:pt x="679640" y="336997"/>
                </a:cubicBezTo>
                <a:cubicBezTo>
                  <a:pt x="692054" y="345981"/>
                  <a:pt x="702112" y="355732"/>
                  <a:pt x="716352" y="363437"/>
                </a:cubicBezTo>
                <a:cubicBezTo>
                  <a:pt x="754546" y="384710"/>
                  <a:pt x="790508" y="408138"/>
                  <a:pt x="869745" y="400343"/>
                </a:cubicBezTo>
                <a:cubicBezTo>
                  <a:pt x="847718" y="392203"/>
                  <a:pt x="825656" y="394699"/>
                  <a:pt x="806641" y="393290"/>
                </a:cubicBezTo>
                <a:cubicBezTo>
                  <a:pt x="792988" y="392249"/>
                  <a:pt x="779165" y="389265"/>
                  <a:pt x="791435" y="380072"/>
                </a:cubicBezTo>
                <a:cubicBezTo>
                  <a:pt x="805532" y="369601"/>
                  <a:pt x="796441" y="365362"/>
                  <a:pt x="787709" y="359692"/>
                </a:cubicBezTo>
                <a:cubicBezTo>
                  <a:pt x="767647" y="346342"/>
                  <a:pt x="751260" y="330710"/>
                  <a:pt x="711071" y="330880"/>
                </a:cubicBezTo>
                <a:cubicBezTo>
                  <a:pt x="704773" y="330873"/>
                  <a:pt x="699699" y="328240"/>
                  <a:pt x="694722" y="326718"/>
                </a:cubicBezTo>
                <a:cubicBezTo>
                  <a:pt x="687749" y="324532"/>
                  <a:pt x="681713" y="321984"/>
                  <a:pt x="684613" y="316412"/>
                </a:cubicBezTo>
                <a:cubicBezTo>
                  <a:pt x="687565" y="311396"/>
                  <a:pt x="694531" y="307986"/>
                  <a:pt x="703615" y="306629"/>
                </a:cubicBezTo>
                <a:cubicBezTo>
                  <a:pt x="711738" y="305356"/>
                  <a:pt x="720365" y="304319"/>
                  <a:pt x="728585" y="304157"/>
                </a:cubicBezTo>
                <a:cubicBezTo>
                  <a:pt x="765287" y="302895"/>
                  <a:pt x="791378" y="313197"/>
                  <a:pt x="817397" y="322666"/>
                </a:cubicBezTo>
                <a:cubicBezTo>
                  <a:pt x="908436" y="355531"/>
                  <a:pt x="989341" y="394323"/>
                  <a:pt x="1073943" y="431110"/>
                </a:cubicBezTo>
                <a:cubicBezTo>
                  <a:pt x="1158521" y="467620"/>
                  <a:pt x="1256741" y="493978"/>
                  <a:pt x="1349484" y="524175"/>
                </a:cubicBezTo>
                <a:cubicBezTo>
                  <a:pt x="1563417" y="594105"/>
                  <a:pt x="1778287" y="663672"/>
                  <a:pt x="2004921" y="723811"/>
                </a:cubicBezTo>
                <a:cubicBezTo>
                  <a:pt x="2226580" y="782429"/>
                  <a:pt x="2967159" y="809769"/>
                  <a:pt x="3111348" y="808027"/>
                </a:cubicBezTo>
                <a:cubicBezTo>
                  <a:pt x="3295676" y="805559"/>
                  <a:pt x="3730204" y="773014"/>
                  <a:pt x="4173417" y="745585"/>
                </a:cubicBezTo>
                <a:cubicBezTo>
                  <a:pt x="4223504" y="742307"/>
                  <a:pt x="4272653" y="739393"/>
                  <a:pt x="4324760" y="737057"/>
                </a:cubicBezTo>
                <a:cubicBezTo>
                  <a:pt x="5801059" y="670156"/>
                  <a:pt x="6841344" y="326433"/>
                  <a:pt x="6893789" y="305879"/>
                </a:cubicBezTo>
                <a:cubicBezTo>
                  <a:pt x="6978091" y="273014"/>
                  <a:pt x="7258655" y="208091"/>
                  <a:pt x="7259184" y="208604"/>
                </a:cubicBezTo>
                <a:cubicBezTo>
                  <a:pt x="7265440" y="213652"/>
                  <a:pt x="7297274" y="217644"/>
                  <a:pt x="7323059" y="220312"/>
                </a:cubicBezTo>
                <a:lnTo>
                  <a:pt x="7347572" y="222730"/>
                </a:lnTo>
                <a:lnTo>
                  <a:pt x="7350636" y="224083"/>
                </a:lnTo>
                <a:cubicBezTo>
                  <a:pt x="7359607" y="224205"/>
                  <a:pt x="7359159" y="223929"/>
                  <a:pt x="7353245" y="223290"/>
                </a:cubicBezTo>
                <a:lnTo>
                  <a:pt x="7347572" y="222730"/>
                </a:lnTo>
                <a:lnTo>
                  <a:pt x="7342573" y="220523"/>
                </a:lnTo>
                <a:cubicBezTo>
                  <a:pt x="7341302" y="218466"/>
                  <a:pt x="7341191" y="215818"/>
                  <a:pt x="7341465" y="213415"/>
                </a:cubicBezTo>
                <a:cubicBezTo>
                  <a:pt x="7342771" y="200707"/>
                  <a:pt x="7352468" y="189782"/>
                  <a:pt x="7375606" y="182994"/>
                </a:cubicBezTo>
                <a:cubicBezTo>
                  <a:pt x="7397808" y="176568"/>
                  <a:pt x="7420538" y="170655"/>
                  <a:pt x="7443270" y="164742"/>
                </a:cubicBezTo>
                <a:cubicBezTo>
                  <a:pt x="7462204" y="159722"/>
                  <a:pt x="7475181" y="158583"/>
                  <a:pt x="7478299" y="172021"/>
                </a:cubicBezTo>
                <a:cubicBezTo>
                  <a:pt x="7481416" y="185460"/>
                  <a:pt x="7508389" y="189249"/>
                  <a:pt x="7524024" y="179761"/>
                </a:cubicBezTo>
                <a:cubicBezTo>
                  <a:pt x="7585174" y="142492"/>
                  <a:pt x="7658615" y="112820"/>
                  <a:pt x="7727944" y="80430"/>
                </a:cubicBezTo>
                <a:cubicBezTo>
                  <a:pt x="7776349" y="57992"/>
                  <a:pt x="7827303" y="37009"/>
                  <a:pt x="7867024" y="9456"/>
                </a:cubicBezTo>
                <a:cubicBezTo>
                  <a:pt x="7874326" y="4338"/>
                  <a:pt x="7880999" y="-2404"/>
                  <a:pt x="7894848" y="858"/>
                </a:cubicBezTo>
                <a:close/>
              </a:path>
            </a:pathLst>
          </a:custGeom>
        </p:spPr>
      </p:pic>
      <p:sp>
        <p:nvSpPr>
          <p:cNvPr id="4" name="Slide Number Placeholder 3">
            <a:extLst>
              <a:ext uri="{FF2B5EF4-FFF2-40B4-BE49-F238E27FC236}">
                <a16:creationId xmlns:a16="http://schemas.microsoft.com/office/drawing/2014/main" id="{BE13B134-EF81-FBAB-2A0C-1E15286A34D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B5CEABB6-07DC-46E8-9B57-56EC44A396E5}" type="slidenum">
              <a:rPr lang="en-US" sz="1200">
                <a:solidFill>
                  <a:prstClr val="black">
                    <a:tint val="75000"/>
                  </a:prstClr>
                </a:solidFill>
                <a:latin typeface="Calibri" panose="020F0502020204030204"/>
              </a:rPr>
              <a:pPr>
                <a:spcAft>
                  <a:spcPts val="600"/>
                </a:spcAft>
                <a:defRPr/>
              </a:pPr>
              <a:t>26</a:t>
            </a:fld>
            <a:endParaRPr lang="en-US" sz="1200">
              <a:solidFill>
                <a:prstClr val="black">
                  <a:tint val="75000"/>
                </a:prstClr>
              </a:solidFill>
              <a:latin typeface="Calibri" panose="020F0502020204030204"/>
            </a:endParaRPr>
          </a:p>
        </p:txBody>
      </p:sp>
    </p:spTree>
    <p:extLst>
      <p:ext uri="{BB962C8B-B14F-4D97-AF65-F5344CB8AC3E}">
        <p14:creationId xmlns:p14="http://schemas.microsoft.com/office/powerpoint/2010/main" val="144676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8D25-D403-2E2B-50DA-B21A0500AB0E}"/>
              </a:ext>
            </a:extLst>
          </p:cNvPr>
          <p:cNvSpPr>
            <a:spLocks noGrp="1"/>
          </p:cNvSpPr>
          <p:nvPr>
            <p:ph type="title"/>
          </p:nvPr>
        </p:nvSpPr>
        <p:spPr>
          <a:xfrm>
            <a:off x="0" y="1645920"/>
            <a:ext cx="6946710" cy="2325579"/>
          </a:xfrm>
        </p:spPr>
        <p:txBody>
          <a:bodyPr vert="horz" lIns="91440" tIns="45720" rIns="91440" bIns="45720" rtlCol="0" anchor="t">
            <a:normAutofit fontScale="90000"/>
          </a:bodyPr>
          <a:lstStyle/>
          <a:p>
            <a:pPr algn="ctr"/>
            <a:r>
              <a:rPr lang="en-US" i="0" kern="1200">
                <a:latin typeface="+mj-lt"/>
                <a:ea typeface="+mj-ea"/>
                <a:cs typeface="+mj-cs"/>
              </a:rPr>
              <a:t>✨ </a:t>
            </a:r>
            <a:r>
              <a:rPr lang="en-US"/>
              <a:t>Thank you </a:t>
            </a:r>
            <a:r>
              <a:rPr lang="en-US">
                <a:latin typeface="+mj-lt"/>
              </a:rPr>
              <a:t>✨</a:t>
            </a:r>
            <a:br>
              <a:rPr lang="en-US"/>
            </a:br>
            <a:r>
              <a:rPr lang="en-US"/>
              <a:t> for listening. </a:t>
            </a:r>
            <a:br>
              <a:rPr lang="en-US"/>
            </a:br>
            <a:r>
              <a:rPr lang="en-US"/>
              <a:t>Let’s teach the mirror wisely</a:t>
            </a:r>
            <a:r>
              <a:rPr lang="en-US" i="0" kern="1200">
                <a:latin typeface="+mj-lt"/>
                <a:ea typeface="+mj-ea"/>
                <a:cs typeface="+mj-cs"/>
              </a:rPr>
              <a:t>. </a:t>
            </a:r>
            <a:br>
              <a:rPr lang="en-US" i="0" kern="1200">
                <a:latin typeface="+mj-lt"/>
                <a:ea typeface="+mj-ea"/>
                <a:cs typeface="+mj-cs"/>
              </a:rPr>
            </a:br>
            <a:br>
              <a:rPr lang="en-US" sz="1800" i="0" kern="1200">
                <a:latin typeface="+mj-lt"/>
                <a:ea typeface="+mj-ea"/>
                <a:cs typeface="+mj-cs"/>
              </a:rPr>
            </a:br>
            <a:br>
              <a:rPr lang="en-US" sz="1800" i="0" kern="1200">
                <a:latin typeface="+mj-lt"/>
                <a:ea typeface="+mj-ea"/>
                <a:cs typeface="+mj-cs"/>
              </a:rPr>
            </a:br>
            <a:br>
              <a:rPr lang="en-US" sz="1800" i="0" kern="1200">
                <a:latin typeface="+mj-lt"/>
                <a:ea typeface="+mj-ea"/>
                <a:cs typeface="+mj-cs"/>
              </a:rPr>
            </a:br>
            <a:br>
              <a:rPr lang="en-US" sz="1800" i="0" kern="1200">
                <a:latin typeface="+mj-lt"/>
                <a:ea typeface="+mj-ea"/>
                <a:cs typeface="+mj-cs"/>
              </a:rPr>
            </a:br>
            <a:endParaRPr lang="en-US" sz="2000" i="0" kern="1200">
              <a:latin typeface="+mj-lt"/>
              <a:ea typeface="+mj-ea"/>
              <a:cs typeface="+mj-cs"/>
            </a:endParaRPr>
          </a:p>
        </p:txBody>
      </p:sp>
      <p:sp>
        <p:nvSpPr>
          <p:cNvPr id="3" name="Text Placeholder 2">
            <a:extLst>
              <a:ext uri="{FF2B5EF4-FFF2-40B4-BE49-F238E27FC236}">
                <a16:creationId xmlns:a16="http://schemas.microsoft.com/office/drawing/2014/main" id="{1EC6DB3D-3AE2-9478-3245-FE2F98B96EC7}"/>
              </a:ext>
            </a:extLst>
          </p:cNvPr>
          <p:cNvSpPr>
            <a:spLocks noGrp="1"/>
          </p:cNvSpPr>
          <p:nvPr>
            <p:ph type="body" sz="quarter" idx="13"/>
          </p:nvPr>
        </p:nvSpPr>
        <p:spPr>
          <a:xfrm>
            <a:off x="7315199" y="1645920"/>
            <a:ext cx="4158343" cy="4470821"/>
          </a:xfrm>
        </p:spPr>
        <p:txBody>
          <a:bodyPr vert="horz" lIns="91440" tIns="45720" rIns="91440" bIns="45720" rtlCol="0">
            <a:normAutofit/>
          </a:bodyPr>
          <a:lstStyle/>
          <a:p>
            <a:pPr>
              <a:spcBef>
                <a:spcPts val="1000"/>
              </a:spcBef>
              <a:spcAft>
                <a:spcPts val="0"/>
              </a:spcAft>
              <a:buFont typeface="Wingdings 3" charset="2"/>
              <a:buChar char=""/>
            </a:pPr>
            <a:r>
              <a:rPr lang="en-US"/>
              <a:t>Marjean Mayo-Baker</a:t>
            </a:r>
          </a:p>
          <a:p>
            <a:pPr>
              <a:spcBef>
                <a:spcPts val="1000"/>
              </a:spcBef>
              <a:spcAft>
                <a:spcPts val="0"/>
              </a:spcAft>
              <a:buFont typeface="Wingdings 3" charset="2"/>
              <a:buChar char=""/>
            </a:pPr>
            <a:r>
              <a:rPr lang="en-US"/>
              <a:t>Marjean@Thedigitialruins.com</a:t>
            </a:r>
          </a:p>
        </p:txBody>
      </p:sp>
    </p:spTree>
    <p:extLst>
      <p:ext uri="{BB962C8B-B14F-4D97-AF65-F5344CB8AC3E}">
        <p14:creationId xmlns:p14="http://schemas.microsoft.com/office/powerpoint/2010/main" val="3493061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7DD976-852A-41A1-CE8F-E2C49A4ABDD5}"/>
              </a:ext>
            </a:extLst>
          </p:cNvPr>
          <p:cNvPicPr>
            <a:picLocks noGrp="1" noChangeAspect="1"/>
          </p:cNvPicPr>
          <p:nvPr>
            <p:ph idx="1"/>
          </p:nvPr>
        </p:nvPicPr>
        <p:blipFill>
          <a:blip r:embed="rId3"/>
          <a:srcRect b="25000"/>
          <a:stretch>
            <a:fillRect/>
          </a:stretch>
        </p:blipFill>
        <p:spPr>
          <a:xfrm>
            <a:off x="20" y="10"/>
            <a:ext cx="12191980" cy="6857990"/>
          </a:xfrm>
          <a:prstGeom prst="rect">
            <a:avLst/>
          </a:prstGeom>
          <a:noFill/>
        </p:spPr>
      </p:pic>
      <p:sp>
        <p:nvSpPr>
          <p:cNvPr id="4" name="Slide Number Placeholder 3" hidden="1">
            <a:extLst>
              <a:ext uri="{FF2B5EF4-FFF2-40B4-BE49-F238E27FC236}">
                <a16:creationId xmlns:a16="http://schemas.microsoft.com/office/drawing/2014/main" id="{CC26E6E5-D1DE-F6F2-B7B9-33C33206B40B}"/>
              </a:ext>
            </a:extLst>
          </p:cNvPr>
          <p:cNvSpPr>
            <a:spLocks noGrp="1"/>
          </p:cNvSpPr>
          <p:nvPr>
            <p:ph type="sldNum" sz="quarter" idx="12"/>
          </p:nvPr>
        </p:nvSpPr>
        <p:spPr/>
        <p:txBody>
          <a:bodyPr/>
          <a:lstStyle/>
          <a:p>
            <a:pPr>
              <a:spcAft>
                <a:spcPts val="600"/>
              </a:spcAft>
            </a:pPr>
            <a:fld id="{B5CEABB6-07DC-46E8-9B57-56EC44A396E5}" type="slidenum">
              <a:rPr lang="en-US" smtClean="0"/>
              <a:pPr>
                <a:spcAft>
                  <a:spcPts val="600"/>
                </a:spcAft>
              </a:pPr>
              <a:t>3</a:t>
            </a:fld>
            <a:endParaRPr lang="en-US"/>
          </a:p>
        </p:txBody>
      </p:sp>
    </p:spTree>
    <p:extLst>
      <p:ext uri="{BB962C8B-B14F-4D97-AF65-F5344CB8AC3E}">
        <p14:creationId xmlns:p14="http://schemas.microsoft.com/office/powerpoint/2010/main" val="4067271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89920E1-1F47-D3FB-B5CD-7110B3795525}"/>
              </a:ext>
            </a:extLst>
          </p:cNvPr>
          <p:cNvSpPr>
            <a:spLocks noGrp="1"/>
          </p:cNvSpPr>
          <p:nvPr>
            <p:ph type="sldNum" sz="quarter" idx="12"/>
          </p:nvPr>
        </p:nvSpPr>
        <p:spPr/>
        <p:txBody>
          <a:bodyPr vert="horz" lIns="91440" tIns="45720" rIns="91440" bIns="45720" rtlCol="0" anchor="b">
            <a:normAutofit/>
          </a:bodyPr>
          <a:lstStyle/>
          <a:p>
            <a:fld id="{B5CEABB6-07DC-46E8-9B57-56EC44A396E5}" type="slidenum">
              <a:rPr lang="en-US"/>
              <a:pPr/>
              <a:t>4</a:t>
            </a:fld>
            <a:endParaRPr lang="en-US"/>
          </a:p>
        </p:txBody>
      </p:sp>
      <p:sp>
        <p:nvSpPr>
          <p:cNvPr id="26" name="TextBox 25">
            <a:extLst>
              <a:ext uri="{FF2B5EF4-FFF2-40B4-BE49-F238E27FC236}">
                <a16:creationId xmlns:a16="http://schemas.microsoft.com/office/drawing/2014/main" id="{A7809762-5323-BBCA-E96B-86FACB09A61D}"/>
              </a:ext>
            </a:extLst>
          </p:cNvPr>
          <p:cNvSpPr txBox="1"/>
          <p:nvPr/>
        </p:nvSpPr>
        <p:spPr>
          <a:xfrm>
            <a:off x="3046863" y="2974791"/>
            <a:ext cx="500277" cy="369332"/>
          </a:xfrm>
          <a:prstGeom prst="rect">
            <a:avLst/>
          </a:prstGeom>
          <a:noFill/>
        </p:spPr>
        <p:txBody>
          <a:bodyPr wrap="square">
            <a:spAutoFit/>
          </a:bodyPr>
          <a:lstStyle/>
          <a:p>
            <a:r>
              <a:rPr lang="en-US"/>
              <a:t> </a:t>
            </a:r>
          </a:p>
        </p:txBody>
      </p:sp>
      <p:sp>
        <p:nvSpPr>
          <p:cNvPr id="50" name="Rectangle 49">
            <a:extLst>
              <a:ext uri="{FF2B5EF4-FFF2-40B4-BE49-F238E27FC236}">
                <a16:creationId xmlns:a16="http://schemas.microsoft.com/office/drawing/2014/main" id="{3B499393-554A-9B62-651A-8D94E9F492CC}"/>
              </a:ext>
            </a:extLst>
          </p:cNvPr>
          <p:cNvSpPr/>
          <p:nvPr/>
        </p:nvSpPr>
        <p:spPr>
          <a:xfrm>
            <a:off x="847345" y="2210516"/>
            <a:ext cx="45719" cy="152854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191CE6BB-7713-F6F2-4D5F-A93EBFC27AC0}"/>
              </a:ext>
            </a:extLst>
          </p:cNvPr>
          <p:cNvSpPr txBox="1"/>
          <p:nvPr/>
        </p:nvSpPr>
        <p:spPr>
          <a:xfrm>
            <a:off x="592107" y="2333767"/>
            <a:ext cx="1823547" cy="523220"/>
          </a:xfrm>
          <a:prstGeom prst="rect">
            <a:avLst/>
          </a:prstGeom>
          <a:noFill/>
        </p:spPr>
        <p:txBody>
          <a:bodyPr wrap="square" rtlCol="0">
            <a:spAutoFit/>
          </a:bodyPr>
          <a:lstStyle/>
          <a:p>
            <a:r>
              <a:rPr lang="en-US" sz="2800" b="1"/>
              <a:t>Agenda </a:t>
            </a:r>
          </a:p>
        </p:txBody>
      </p:sp>
      <p:sp>
        <p:nvSpPr>
          <p:cNvPr id="83" name="TextBox 82">
            <a:extLst>
              <a:ext uri="{FF2B5EF4-FFF2-40B4-BE49-F238E27FC236}">
                <a16:creationId xmlns:a16="http://schemas.microsoft.com/office/drawing/2014/main" id="{7BA322B1-6B0E-085C-4416-B1C80223353C}"/>
              </a:ext>
            </a:extLst>
          </p:cNvPr>
          <p:cNvSpPr txBox="1"/>
          <p:nvPr/>
        </p:nvSpPr>
        <p:spPr>
          <a:xfrm>
            <a:off x="2729553" y="1097037"/>
            <a:ext cx="7383439" cy="830997"/>
          </a:xfrm>
          <a:prstGeom prst="rect">
            <a:avLst/>
          </a:prstGeom>
          <a:noFill/>
        </p:spPr>
        <p:txBody>
          <a:bodyPr wrap="square" rtlCol="0">
            <a:spAutoFit/>
          </a:bodyPr>
          <a:lstStyle/>
          <a:p>
            <a:pPr marL="285750" indent="-285750">
              <a:buFont typeface="Arial" panose="020B0604020202020204" pitchFamily="34" charset="0"/>
              <a:buChar char="•"/>
            </a:pPr>
            <a:r>
              <a:rPr lang="en-US" sz="2400"/>
              <a:t>The Bad – the dark side of AI and how manipulation shapes what we see </a:t>
            </a:r>
          </a:p>
        </p:txBody>
      </p:sp>
      <p:sp>
        <p:nvSpPr>
          <p:cNvPr id="86" name="TextBox 85">
            <a:extLst>
              <a:ext uri="{FF2B5EF4-FFF2-40B4-BE49-F238E27FC236}">
                <a16:creationId xmlns:a16="http://schemas.microsoft.com/office/drawing/2014/main" id="{F05774A7-FE32-AEDA-3218-F8B391D3C645}"/>
              </a:ext>
            </a:extLst>
          </p:cNvPr>
          <p:cNvSpPr txBox="1"/>
          <p:nvPr/>
        </p:nvSpPr>
        <p:spPr>
          <a:xfrm>
            <a:off x="2729553" y="1603533"/>
            <a:ext cx="5108813" cy="369332"/>
          </a:xfrm>
          <a:prstGeom prst="rect">
            <a:avLst/>
          </a:prstGeom>
          <a:noFill/>
        </p:spPr>
        <p:txBody>
          <a:bodyPr wrap="square" rtlCol="0">
            <a:spAutoFit/>
          </a:bodyPr>
          <a:lstStyle/>
          <a:p>
            <a:endParaRPr lang="en-US"/>
          </a:p>
        </p:txBody>
      </p:sp>
      <p:sp>
        <p:nvSpPr>
          <p:cNvPr id="87" name="TextBox 86">
            <a:extLst>
              <a:ext uri="{FF2B5EF4-FFF2-40B4-BE49-F238E27FC236}">
                <a16:creationId xmlns:a16="http://schemas.microsoft.com/office/drawing/2014/main" id="{29FC9CE6-9E40-8D61-199D-83E38974D9EC}"/>
              </a:ext>
            </a:extLst>
          </p:cNvPr>
          <p:cNvSpPr txBox="1"/>
          <p:nvPr/>
        </p:nvSpPr>
        <p:spPr>
          <a:xfrm>
            <a:off x="2729553" y="2605459"/>
            <a:ext cx="5108813" cy="369332"/>
          </a:xfrm>
          <a:prstGeom prst="rect">
            <a:avLst/>
          </a:prstGeom>
          <a:noFill/>
        </p:spPr>
        <p:txBody>
          <a:bodyPr wrap="square" rtlCol="0">
            <a:spAutoFit/>
          </a:bodyPr>
          <a:lstStyle/>
          <a:p>
            <a:endParaRPr lang="en-US"/>
          </a:p>
        </p:txBody>
      </p:sp>
      <p:sp>
        <p:nvSpPr>
          <p:cNvPr id="89" name="TextBox 88">
            <a:extLst>
              <a:ext uri="{FF2B5EF4-FFF2-40B4-BE49-F238E27FC236}">
                <a16:creationId xmlns:a16="http://schemas.microsoft.com/office/drawing/2014/main" id="{FA7381B1-CA79-06BB-CA54-5350D2B9A20D}"/>
              </a:ext>
            </a:extLst>
          </p:cNvPr>
          <p:cNvSpPr txBox="1"/>
          <p:nvPr/>
        </p:nvSpPr>
        <p:spPr>
          <a:xfrm>
            <a:off x="2729553" y="3163841"/>
            <a:ext cx="8129518" cy="830997"/>
          </a:xfrm>
          <a:prstGeom prst="rect">
            <a:avLst/>
          </a:prstGeom>
          <a:noFill/>
        </p:spPr>
        <p:txBody>
          <a:bodyPr wrap="square" rtlCol="0">
            <a:spAutoFit/>
          </a:bodyPr>
          <a:lstStyle/>
          <a:p>
            <a:pPr marL="285750" indent="-285750">
              <a:buFont typeface="Arial" panose="020B0604020202020204" pitchFamily="34" charset="0"/>
              <a:buChar char="•"/>
            </a:pPr>
            <a:r>
              <a:rPr lang="en-US" sz="2400"/>
              <a:t>The Good – The spark that shows how AI  can uplift restore and connect us </a:t>
            </a:r>
          </a:p>
        </p:txBody>
      </p:sp>
      <p:sp>
        <p:nvSpPr>
          <p:cNvPr id="90" name="TextBox 89">
            <a:extLst>
              <a:ext uri="{FF2B5EF4-FFF2-40B4-BE49-F238E27FC236}">
                <a16:creationId xmlns:a16="http://schemas.microsoft.com/office/drawing/2014/main" id="{0494701B-41AB-7EDF-1043-7525CE4A7841}"/>
              </a:ext>
            </a:extLst>
          </p:cNvPr>
          <p:cNvSpPr txBox="1"/>
          <p:nvPr/>
        </p:nvSpPr>
        <p:spPr>
          <a:xfrm>
            <a:off x="2729553" y="4282906"/>
            <a:ext cx="5108813" cy="461665"/>
          </a:xfrm>
          <a:prstGeom prst="rect">
            <a:avLst/>
          </a:prstGeom>
          <a:noFill/>
        </p:spPr>
        <p:txBody>
          <a:bodyPr wrap="square" rtlCol="0">
            <a:spAutoFit/>
          </a:bodyPr>
          <a:lstStyle/>
          <a:p>
            <a:pPr marL="285750" indent="-285750">
              <a:buFont typeface="Arial" panose="020B0604020202020204" pitchFamily="34" charset="0"/>
              <a:buChar char="•"/>
            </a:pPr>
            <a:r>
              <a:rPr lang="en-US" sz="2400"/>
              <a:t>Reflection and questions </a:t>
            </a:r>
          </a:p>
        </p:txBody>
      </p:sp>
      <p:sp>
        <p:nvSpPr>
          <p:cNvPr id="91" name="TextBox 90">
            <a:extLst>
              <a:ext uri="{FF2B5EF4-FFF2-40B4-BE49-F238E27FC236}">
                <a16:creationId xmlns:a16="http://schemas.microsoft.com/office/drawing/2014/main" id="{476E2193-28FF-1709-2D7B-085DDEFBD904}"/>
              </a:ext>
            </a:extLst>
          </p:cNvPr>
          <p:cNvSpPr txBox="1"/>
          <p:nvPr/>
        </p:nvSpPr>
        <p:spPr>
          <a:xfrm>
            <a:off x="2729553" y="2117084"/>
            <a:ext cx="8523664" cy="830997"/>
          </a:xfrm>
          <a:prstGeom prst="rect">
            <a:avLst/>
          </a:prstGeom>
          <a:noFill/>
        </p:spPr>
        <p:txBody>
          <a:bodyPr wrap="square" rtlCol="0">
            <a:spAutoFit/>
          </a:bodyPr>
          <a:lstStyle/>
          <a:p>
            <a:pPr marL="285750" indent="-285750">
              <a:buFont typeface="Arial" panose="020B0604020202020204" pitchFamily="34" charset="0"/>
              <a:buChar char="•"/>
            </a:pPr>
            <a:r>
              <a:rPr lang="en-US" sz="2400"/>
              <a:t>The Grey – Where confusion law and ethics blur the line between human and machine</a:t>
            </a:r>
          </a:p>
        </p:txBody>
      </p:sp>
    </p:spTree>
    <p:extLst>
      <p:ext uri="{BB962C8B-B14F-4D97-AF65-F5344CB8AC3E}">
        <p14:creationId xmlns:p14="http://schemas.microsoft.com/office/powerpoint/2010/main" val="58274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9" grpId="0"/>
      <p:bldP spid="90" grpId="0"/>
      <p:bldP spid="9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5854890" y="2156346"/>
            <a:ext cx="6168787" cy="857617"/>
          </a:xfrm>
        </p:spPr>
        <p:txBody>
          <a:bodyPr vert="horz" lIns="91440" tIns="45720" rIns="91440" bIns="45720" rtlCol="0" anchor="b">
            <a:normAutofit/>
          </a:bodyPr>
          <a:lstStyle/>
          <a:p>
            <a:pPr>
              <a:lnSpc>
                <a:spcPct val="90000"/>
              </a:lnSpc>
            </a:pPr>
            <a:r>
              <a:rPr lang="en-US" sz="2000" b="0" i="0" kern="1200">
                <a:latin typeface="+mj-lt"/>
                <a:ea typeface="+mj-ea"/>
                <a:cs typeface="+mj-cs"/>
              </a:rPr>
              <a:t>Let's talk about AI and what it is and what is not. </a:t>
            </a:r>
          </a:p>
        </p:txBody>
      </p:sp>
      <p:pic>
        <p:nvPicPr>
          <p:cNvPr id="6" name="Picture Placeholder 5" descr="A person wearing a headset&#10;&#10;AI-generated content may be incorrect.">
            <a:extLst>
              <a:ext uri="{FF2B5EF4-FFF2-40B4-BE49-F238E27FC236}">
                <a16:creationId xmlns:a16="http://schemas.microsoft.com/office/drawing/2014/main" id="{16E08988-910D-5802-5BE2-437768D8AC8E}"/>
              </a:ext>
            </a:extLst>
          </p:cNvPr>
          <p:cNvPicPr>
            <a:picLocks noGrp="1" noChangeAspect="1"/>
          </p:cNvPicPr>
          <p:nvPr>
            <p:ph type="pic" sz="quarter" idx="10"/>
          </p:nvPr>
        </p:nvPicPr>
        <p:blipFill>
          <a:blip r:embed="rId3"/>
          <a:srcRect l="6966" r="6966"/>
          <a:stretch>
            <a:fillRect/>
          </a:stretch>
        </p:blipFill>
        <p:spPr>
          <a:xfrm>
            <a:off x="1846345" y="647698"/>
            <a:ext cx="3865679" cy="5562139"/>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37869073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6513788" y="365125"/>
            <a:ext cx="4840010" cy="1807305"/>
          </a:xfrm>
        </p:spPr>
        <p:txBody>
          <a:bodyPr vert="horz" lIns="91440" tIns="45720" rIns="91440" bIns="45720" rtlCol="0" anchor="ctr">
            <a:normAutofit/>
          </a:bodyPr>
          <a:lstStyle/>
          <a:p>
            <a:r>
              <a:rPr lang="en-US" sz="4400"/>
              <a:t>What is going on with AI? </a:t>
            </a:r>
          </a:p>
        </p:txBody>
      </p:sp>
      <p:pic>
        <p:nvPicPr>
          <p:cNvPr id="6" name="Picture 5" descr="Network with pins">
            <a:extLst>
              <a:ext uri="{FF2B5EF4-FFF2-40B4-BE49-F238E27FC236}">
                <a16:creationId xmlns:a16="http://schemas.microsoft.com/office/drawing/2014/main" id="{C2488447-94FC-D2B1-A69F-66F182DAFDA3}"/>
              </a:ext>
            </a:extLst>
          </p:cNvPr>
          <p:cNvPicPr>
            <a:picLocks noChangeAspect="1"/>
          </p:cNvPicPr>
          <p:nvPr/>
        </p:nvPicPr>
        <p:blipFill>
          <a:blip r:embed="rId3"/>
          <a:srcRect l="19672" r="21017"/>
          <a:stretch>
            <a:fill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6513788" y="2333297"/>
            <a:ext cx="4840010" cy="3843666"/>
          </a:xfrm>
        </p:spPr>
        <p:txBody>
          <a:bodyPr vert="horz" lIns="91440" tIns="45720" rIns="91440" bIns="45720" rtlCol="0">
            <a:normAutofit/>
          </a:bodyPr>
          <a:lstStyle/>
          <a:p>
            <a:pPr marL="457200" indent="-228600">
              <a:buFont typeface="Arial" panose="020B0604020202020204" pitchFamily="34" charset="0"/>
              <a:buChar char="•"/>
            </a:pPr>
            <a:r>
              <a:rPr lang="en-US" sz="2000"/>
              <a:t> How emotions are at  play with  AI</a:t>
            </a:r>
          </a:p>
          <a:p>
            <a:pPr indent="-228600">
              <a:buFont typeface="Arial" panose="020B0604020202020204" pitchFamily="34" charset="0"/>
              <a:buChar char="•"/>
            </a:pPr>
            <a:endParaRPr lang="en-US" sz="2000"/>
          </a:p>
          <a:p>
            <a:pPr marL="342900" indent="-228600">
              <a:buFont typeface="Arial" panose="020B0604020202020204" pitchFamily="34" charset="0"/>
              <a:buChar char="•"/>
            </a:pPr>
            <a:r>
              <a:rPr lang="en-US" sz="2000"/>
              <a:t>  Tactics, can be deeply deceptive </a:t>
            </a:r>
          </a:p>
          <a:p>
            <a:pPr indent="-228600">
              <a:buFont typeface="Arial" panose="020B0604020202020204" pitchFamily="34" charset="0"/>
              <a:buChar char="•"/>
            </a:pPr>
            <a:endParaRPr lang="en-US" sz="2000"/>
          </a:p>
          <a:p>
            <a:pPr marL="342900" indent="-228600">
              <a:buFont typeface="Arial" panose="020B0604020202020204" pitchFamily="34" charset="0"/>
              <a:buChar char="•"/>
            </a:pPr>
            <a:r>
              <a:rPr lang="en-US" sz="2000"/>
              <a:t>  How would you know how to spot them? </a:t>
            </a:r>
          </a:p>
        </p:txBody>
      </p:sp>
    </p:spTree>
    <p:extLst>
      <p:ext uri="{BB962C8B-B14F-4D97-AF65-F5344CB8AC3E}">
        <p14:creationId xmlns:p14="http://schemas.microsoft.com/office/powerpoint/2010/main" val="35908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448B4-2DE1-9589-8CA1-072782F16A44}"/>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sz="4400" b="0" i="0" kern="1200">
                <a:solidFill>
                  <a:srgbClr val="FFFFFF"/>
                </a:solidFill>
                <a:latin typeface="+mj-lt"/>
                <a:ea typeface="+mj-ea"/>
                <a:cs typeface="+mj-cs"/>
              </a:rPr>
              <a:t>Quick tips on what to look for in deep fakes </a:t>
            </a:r>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Text Placeholder 2">
            <a:extLst>
              <a:ext uri="{FF2B5EF4-FFF2-40B4-BE49-F238E27FC236}">
                <a16:creationId xmlns:a16="http://schemas.microsoft.com/office/drawing/2014/main" id="{E27BB993-8375-5423-F4BE-2E987BFD4FD7}"/>
              </a:ext>
            </a:extLst>
          </p:cNvPr>
          <p:cNvSpPr>
            <a:spLocks noGrp="1"/>
          </p:cNvSpPr>
          <p:nvPr>
            <p:ph type="body" sz="half" idx="2"/>
          </p:nvPr>
        </p:nvSpPr>
        <p:spPr>
          <a:xfrm>
            <a:off x="4447308" y="591344"/>
            <a:ext cx="6906491" cy="5585619"/>
          </a:xfrm>
        </p:spPr>
        <p:txBody>
          <a:bodyPr vert="horz" lIns="91440" tIns="45720" rIns="91440" bIns="45720" rtlCol="0" anchor="ctr">
            <a:normAutofit/>
          </a:bodyPr>
          <a:lstStyle/>
          <a:p>
            <a:pPr marL="285750" indent="-228600">
              <a:buFont typeface="Arial" panose="020B0604020202020204" pitchFamily="34" charset="0"/>
              <a:buChar char="•"/>
            </a:pPr>
            <a:r>
              <a:rPr lang="en-US" sz="1500"/>
              <a:t>High-end Deepfake manipulations are almost always facial transformations. </a:t>
            </a:r>
          </a:p>
          <a:p>
            <a:pPr indent="-228600">
              <a:buFont typeface="Arial" panose="020B0604020202020204" pitchFamily="34" charset="0"/>
              <a:buChar char="•"/>
            </a:pPr>
            <a:endParaRPr lang="en-US" sz="1500"/>
          </a:p>
          <a:p>
            <a:pPr marL="285750" indent="-228600">
              <a:buFont typeface="Arial" panose="020B0604020202020204" pitchFamily="34" charset="0"/>
              <a:buChar char="•"/>
            </a:pPr>
            <a:r>
              <a:rPr lang="en-US" sz="1500"/>
              <a:t>Does the skin appear too smooth or too wrinkly?</a:t>
            </a:r>
          </a:p>
          <a:p>
            <a:pPr indent="-228600">
              <a:buFont typeface="Arial" panose="020B0604020202020204" pitchFamily="34" charset="0"/>
              <a:buChar char="•"/>
            </a:pPr>
            <a:endParaRPr lang="en-US" sz="1500"/>
          </a:p>
          <a:p>
            <a:pPr marL="285750" indent="-228600">
              <a:buFont typeface="Arial" panose="020B0604020202020204" pitchFamily="34" charset="0"/>
              <a:buChar char="•"/>
            </a:pPr>
            <a:r>
              <a:rPr lang="en-US" sz="1500"/>
              <a:t> Deepfakes may be incongruent on some dimensions.</a:t>
            </a:r>
          </a:p>
          <a:p>
            <a:pPr marL="285750" indent="-228600">
              <a:buFont typeface="Arial" panose="020B0604020202020204" pitchFamily="34" charset="0"/>
              <a:buChar char="•"/>
            </a:pPr>
            <a:endParaRPr lang="en-US" sz="1500"/>
          </a:p>
          <a:p>
            <a:pPr marL="285750" indent="-228600">
              <a:buFont typeface="Arial" panose="020B0604020202020204" pitchFamily="34" charset="0"/>
              <a:buChar char="•"/>
            </a:pPr>
            <a:r>
              <a:rPr lang="en-US" sz="1500"/>
              <a:t> Do shadows appear in places that you would expect? </a:t>
            </a:r>
          </a:p>
          <a:p>
            <a:pPr indent="-228600">
              <a:buFont typeface="Arial" panose="020B0604020202020204" pitchFamily="34" charset="0"/>
              <a:buChar char="•"/>
            </a:pPr>
            <a:endParaRPr lang="en-US" sz="1500"/>
          </a:p>
          <a:p>
            <a:pPr marL="285750" indent="-228600">
              <a:buFont typeface="Arial" panose="020B0604020202020204" pitchFamily="34" charset="0"/>
              <a:buChar char="•"/>
            </a:pPr>
            <a:r>
              <a:rPr lang="en-US" sz="1500"/>
              <a:t> Is there any glare? </a:t>
            </a:r>
          </a:p>
          <a:p>
            <a:pPr marL="285750" indent="-228600">
              <a:buFont typeface="Arial" panose="020B0604020202020204" pitchFamily="34" charset="0"/>
              <a:buChar char="•"/>
            </a:pPr>
            <a:endParaRPr lang="en-US" sz="1500"/>
          </a:p>
          <a:p>
            <a:pPr marL="285750" indent="-228600">
              <a:buFont typeface="Arial" panose="020B0604020202020204" pitchFamily="34" charset="0"/>
              <a:buChar char="•"/>
            </a:pPr>
            <a:r>
              <a:rPr lang="en-US" sz="1500"/>
              <a:t>Is there too much glare?</a:t>
            </a:r>
          </a:p>
          <a:p>
            <a:pPr indent="-228600">
              <a:buFont typeface="Arial" panose="020B0604020202020204" pitchFamily="34" charset="0"/>
              <a:buChar char="•"/>
            </a:pPr>
            <a:endParaRPr lang="en-US" sz="1500"/>
          </a:p>
          <a:p>
            <a:pPr marL="285750" indent="-228600">
              <a:buFont typeface="Arial" panose="020B0604020202020204" pitchFamily="34" charset="0"/>
              <a:buChar char="•"/>
            </a:pPr>
            <a:r>
              <a:rPr lang="en-US" sz="1500"/>
              <a:t>Does the person blink enough or too much? </a:t>
            </a:r>
          </a:p>
          <a:p>
            <a:pPr indent="-228600">
              <a:buFont typeface="Arial" panose="020B0604020202020204" pitchFamily="34" charset="0"/>
              <a:buChar char="•"/>
            </a:pPr>
            <a:endParaRPr lang="en-US" sz="1500"/>
          </a:p>
          <a:p>
            <a:pPr marL="285750" indent="-228600">
              <a:buFont typeface="Arial" panose="020B0604020202020204" pitchFamily="34" charset="0"/>
              <a:buChar char="•"/>
            </a:pPr>
            <a:r>
              <a:rPr lang="en-US" sz="1500"/>
              <a:t> Some deepfakes are based on lip syncing. </a:t>
            </a:r>
          </a:p>
        </p:txBody>
      </p:sp>
      <p:sp>
        <p:nvSpPr>
          <p:cNvPr id="4" name="Slide Number Placeholder 3">
            <a:extLst>
              <a:ext uri="{FF2B5EF4-FFF2-40B4-BE49-F238E27FC236}">
                <a16:creationId xmlns:a16="http://schemas.microsoft.com/office/drawing/2014/main" id="{76416586-307D-7EB2-CB07-89BEBF10AAB1}"/>
              </a:ext>
            </a:extLst>
          </p:cNvPr>
          <p:cNvSpPr>
            <a:spLocks noGrp="1"/>
          </p:cNvSpPr>
          <p:nvPr>
            <p:ph type="sldNum" sz="quarter" idx="12"/>
          </p:nvPr>
        </p:nvSpPr>
        <p:spPr>
          <a:xfrm>
            <a:off x="9541564" y="6356350"/>
            <a:ext cx="1812235" cy="365125"/>
          </a:xfrm>
        </p:spPr>
        <p:txBody>
          <a:bodyPr vert="horz" lIns="91440" tIns="45720" rIns="91440" bIns="45720" rtlCol="0" anchor="ctr">
            <a:normAutofit/>
          </a:bodyPr>
          <a:lstStyle/>
          <a:p>
            <a:pPr>
              <a:spcAft>
                <a:spcPts val="600"/>
              </a:spcAft>
            </a:pPr>
            <a:fld id="{B5CEABB6-07DC-46E8-9B57-56EC44A396E5}" type="slidenum">
              <a:rPr lang="en-US" b="0" i="0">
                <a:solidFill>
                  <a:schemeClr val="tx1">
                    <a:tint val="75000"/>
                  </a:schemeClr>
                </a:solidFill>
              </a:rPr>
              <a:pPr>
                <a:spcAft>
                  <a:spcPts val="600"/>
                </a:spcAft>
              </a:pPr>
              <a:t>7</a:t>
            </a:fld>
            <a:endParaRPr lang="en-US" b="0" i="0">
              <a:solidFill>
                <a:schemeClr val="tx1">
                  <a:tint val="75000"/>
                </a:schemeClr>
              </a:solidFill>
            </a:endParaRPr>
          </a:p>
        </p:txBody>
      </p:sp>
    </p:spTree>
    <p:extLst>
      <p:ext uri="{BB962C8B-B14F-4D97-AF65-F5344CB8AC3E}">
        <p14:creationId xmlns:p14="http://schemas.microsoft.com/office/powerpoint/2010/main" val="567373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45BD-5B25-B32E-F712-18F18E7168E7}"/>
              </a:ext>
            </a:extLst>
          </p:cNvPr>
          <p:cNvSpPr>
            <a:spLocks noGrp="1"/>
          </p:cNvSpPr>
          <p:nvPr>
            <p:ph type="title"/>
          </p:nvPr>
        </p:nvSpPr>
        <p:spPr/>
        <p:txBody>
          <a:bodyPr vert="horz" lIns="91440" tIns="45720" rIns="91440" bIns="45720" rtlCol="0" anchor="ctr">
            <a:normAutofit/>
          </a:bodyPr>
          <a:lstStyle/>
          <a:p>
            <a:r>
              <a:rPr lang="en-US" b="0" i="0" kern="1200"/>
              <a:t>Deep fakes </a:t>
            </a:r>
          </a:p>
        </p:txBody>
      </p:sp>
      <p:sp>
        <p:nvSpPr>
          <p:cNvPr id="3" name="Slide Number Placeholder 2">
            <a:extLst>
              <a:ext uri="{FF2B5EF4-FFF2-40B4-BE49-F238E27FC236}">
                <a16:creationId xmlns:a16="http://schemas.microsoft.com/office/drawing/2014/main" id="{95D7C9F2-EB2A-D57B-0D06-69B87C19A3A9}"/>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pPr>
            <a:fld id="{B5CEABB6-07DC-46E8-9B57-56EC44A396E5}" type="slidenum">
              <a:rPr lang="en-US"/>
              <a:pPr defTabSz="914400">
                <a:spcAft>
                  <a:spcPts val="600"/>
                </a:spcAft>
              </a:pPr>
              <a:t>8</a:t>
            </a:fld>
            <a:endParaRPr lang="en-US"/>
          </a:p>
        </p:txBody>
      </p:sp>
      <p:pic>
        <p:nvPicPr>
          <p:cNvPr id="5" name="Online Media 4" title="Can You Tell This Isn’t Real? Scammers Hope Not. #fyp #ai #veo3 #deepfake">
            <a:hlinkClick r:id="" action="ppaction://media"/>
            <a:extLst>
              <a:ext uri="{FF2B5EF4-FFF2-40B4-BE49-F238E27FC236}">
                <a16:creationId xmlns:a16="http://schemas.microsoft.com/office/drawing/2014/main" id="{3E8A4E2C-63EE-81C5-C29C-979BA4BFBA22}"/>
              </a:ext>
            </a:extLst>
          </p:cNvPr>
          <p:cNvPicPr>
            <a:picLocks noRot="1" noChangeAspect="1"/>
          </p:cNvPicPr>
          <p:nvPr>
            <a:videoFile r:link="rId1"/>
          </p:nvPr>
        </p:nvPicPr>
        <p:blipFill>
          <a:blip r:embed="rId4"/>
          <a:stretch>
            <a:fillRect/>
          </a:stretch>
        </p:blipFill>
        <p:spPr>
          <a:xfrm>
            <a:off x="2245258" y="1825625"/>
            <a:ext cx="7701483" cy="4351338"/>
          </a:xfrm>
          <a:prstGeom prst="rect">
            <a:avLst/>
          </a:prstGeom>
          <a:noFill/>
          <a:effectLst/>
        </p:spPr>
      </p:pic>
    </p:spTree>
    <p:extLst>
      <p:ext uri="{BB962C8B-B14F-4D97-AF65-F5344CB8AC3E}">
        <p14:creationId xmlns:p14="http://schemas.microsoft.com/office/powerpoint/2010/main" val="209900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37800-BF54-E169-98B9-CE2A132B8F12}"/>
              </a:ext>
            </a:extLst>
          </p:cNvPr>
          <p:cNvSpPr>
            <a:spLocks noGrp="1"/>
          </p:cNvSpPr>
          <p:nvPr>
            <p:ph type="title"/>
          </p:nvPr>
        </p:nvSpPr>
        <p:spPr>
          <a:xfrm>
            <a:off x="590927" y="491319"/>
            <a:ext cx="8894268" cy="1174454"/>
          </a:xfrm>
        </p:spPr>
        <p:txBody>
          <a:bodyPr>
            <a:normAutofit fontScale="90000"/>
          </a:bodyPr>
          <a:lstStyle/>
          <a:p>
            <a:pPr algn="ctr"/>
            <a:r>
              <a:rPr lang="en-US" b="1"/>
              <a:t>Deep fake </a:t>
            </a:r>
            <a:br>
              <a:rPr lang="en-US" b="1"/>
            </a:br>
            <a:r>
              <a:rPr lang="en-US" b="1"/>
              <a:t>(demo)</a:t>
            </a:r>
          </a:p>
        </p:txBody>
      </p:sp>
      <p:sp>
        <p:nvSpPr>
          <p:cNvPr id="5" name="Text Placeholder 4">
            <a:extLst>
              <a:ext uri="{FF2B5EF4-FFF2-40B4-BE49-F238E27FC236}">
                <a16:creationId xmlns:a16="http://schemas.microsoft.com/office/drawing/2014/main" id="{211F4FFA-42A6-B314-1631-1843F2F8CC40}"/>
              </a:ext>
            </a:extLst>
          </p:cNvPr>
          <p:cNvSpPr>
            <a:spLocks noGrp="1"/>
          </p:cNvSpPr>
          <p:nvPr>
            <p:ph type="body" idx="1"/>
          </p:nvPr>
        </p:nvSpPr>
        <p:spPr>
          <a:xfrm>
            <a:off x="491320" y="1665773"/>
            <a:ext cx="4681181" cy="576262"/>
          </a:xfrm>
        </p:spPr>
        <p:txBody>
          <a:bodyPr/>
          <a:lstStyle/>
          <a:p>
            <a:pPr algn="ctr"/>
            <a:r>
              <a:rPr lang="en-US"/>
              <a:t>Deep Fake 		</a:t>
            </a:r>
          </a:p>
        </p:txBody>
      </p:sp>
      <p:pic>
        <p:nvPicPr>
          <p:cNvPr id="14" name="Content Placeholder 13">
            <a:extLst>
              <a:ext uri="{FF2B5EF4-FFF2-40B4-BE49-F238E27FC236}">
                <a16:creationId xmlns:a16="http://schemas.microsoft.com/office/drawing/2014/main" id="{DA0EF97C-9190-6A9C-9CCA-3A1998040527}"/>
              </a:ext>
            </a:extLst>
          </p:cNvPr>
          <p:cNvPicPr>
            <a:picLocks noGrp="1" noChangeAspect="1"/>
          </p:cNvPicPr>
          <p:nvPr>
            <p:ph sz="half" idx="2"/>
          </p:nvPr>
        </p:nvPicPr>
        <p:blipFill>
          <a:blip r:embed="rId3"/>
          <a:stretch>
            <a:fillRect/>
          </a:stretch>
        </p:blipFill>
        <p:spPr>
          <a:xfrm>
            <a:off x="590926" y="2481262"/>
            <a:ext cx="4474726" cy="4140741"/>
          </a:xfrm>
          <a:prstGeom prst="rect">
            <a:avLst/>
          </a:prstGeom>
          <a:ln>
            <a:noFill/>
          </a:ln>
          <a:effectLst>
            <a:outerShdw blurRad="292100" dist="139700" dir="2700000" algn="tl" rotWithShape="0">
              <a:srgbClr val="333333">
                <a:alpha val="65000"/>
              </a:srgbClr>
            </a:outerShdw>
          </a:effectLst>
        </p:spPr>
      </p:pic>
      <p:sp>
        <p:nvSpPr>
          <p:cNvPr id="7" name="Text Placeholder 6">
            <a:extLst>
              <a:ext uri="{FF2B5EF4-FFF2-40B4-BE49-F238E27FC236}">
                <a16:creationId xmlns:a16="http://schemas.microsoft.com/office/drawing/2014/main" id="{29DCEC33-0C1A-CD48-90EA-6A6E891A8486}"/>
              </a:ext>
            </a:extLst>
          </p:cNvPr>
          <p:cNvSpPr>
            <a:spLocks noGrp="1"/>
          </p:cNvSpPr>
          <p:nvPr>
            <p:ph type="body" sz="quarter" idx="3"/>
          </p:nvPr>
        </p:nvSpPr>
        <p:spPr>
          <a:xfrm>
            <a:off x="6096000" y="1665773"/>
            <a:ext cx="4396339" cy="576262"/>
          </a:xfrm>
        </p:spPr>
        <p:txBody>
          <a:bodyPr/>
          <a:lstStyle/>
          <a:p>
            <a:pPr algn="ctr"/>
            <a:r>
              <a:rPr lang="en-US"/>
              <a:t>Real </a:t>
            </a:r>
          </a:p>
        </p:txBody>
      </p:sp>
      <p:pic>
        <p:nvPicPr>
          <p:cNvPr id="16" name="Content Placeholder 15">
            <a:extLst>
              <a:ext uri="{FF2B5EF4-FFF2-40B4-BE49-F238E27FC236}">
                <a16:creationId xmlns:a16="http://schemas.microsoft.com/office/drawing/2014/main" id="{07E49D3B-C90A-3C71-9973-A0A37D657066}"/>
              </a:ext>
            </a:extLst>
          </p:cNvPr>
          <p:cNvPicPr>
            <a:picLocks noGrp="1" noChangeAspect="1"/>
          </p:cNvPicPr>
          <p:nvPr>
            <p:ph sz="quarter" idx="4"/>
          </p:nvPr>
        </p:nvPicPr>
        <p:blipFill>
          <a:blip r:embed="rId4"/>
          <a:stretch>
            <a:fillRect/>
          </a:stretch>
        </p:blipFill>
        <p:spPr>
          <a:xfrm>
            <a:off x="6041855" y="2505075"/>
            <a:ext cx="4603399" cy="4116928"/>
          </a:xfrm>
          <a:prstGeom prst="rect">
            <a:avLst/>
          </a:prstGeom>
          <a:ln>
            <a:noFill/>
          </a:ln>
          <a:effectLst>
            <a:softEdge rad="112500"/>
          </a:effectLst>
        </p:spPr>
      </p:pic>
    </p:spTree>
    <p:extLst>
      <p:ext uri="{BB962C8B-B14F-4D97-AF65-F5344CB8AC3E}">
        <p14:creationId xmlns:p14="http://schemas.microsoft.com/office/powerpoint/2010/main" val="228789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randombar(horizont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wheel(1)">
                                      <p:cBhvr>
                                        <p:cTn id="35" dur="2000"/>
                                        <p:tgtEl>
                                          <p:spTgt spid="5">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Effect transition="in" filter="fade">
                                      <p:cBhvr>
                                        <p:cTn id="4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uild="p"/>
      <p:bldP spid="7"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927004F-C66D-44C4-8EB1-D062A4942ABF}">
  <we:reference id="wa200005566" version="3.0.0.3" store="en-US" storeType="OMEX"/>
  <we:alternateReferences>
    <we:reference id="wa200005566" version="3.0.0.3"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2.xml><?xml version="1.0" encoding="utf-8"?>
<ds:datastoreItem xmlns:ds="http://schemas.openxmlformats.org/officeDocument/2006/customXml" ds:itemID="{AC5040CA-20CC-43C6-BC0C-8D8696B6AF89}">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BFBA14A9-9290-4E1F-A1C4-0305BFA570E9}">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Wisp</Template>
  <TotalTime>0</TotalTime>
  <Words>3282</Words>
  <Application>Microsoft Office PowerPoint</Application>
  <PresentationFormat>Widescreen</PresentationFormat>
  <Paragraphs>355</Paragraphs>
  <Slides>27</Slides>
  <Notes>27</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ADLaM Display</vt:lpstr>
      <vt:lpstr>Aptos</vt:lpstr>
      <vt:lpstr>Aptos Display</vt:lpstr>
      <vt:lpstr>Arial</vt:lpstr>
      <vt:lpstr>Calibri</vt:lpstr>
      <vt:lpstr>Wingdings</vt:lpstr>
      <vt:lpstr>Wingdings 3</vt:lpstr>
      <vt:lpstr>Office Theme</vt:lpstr>
      <vt:lpstr>Am I a Robot? </vt:lpstr>
      <vt:lpstr>PowerPoint Presentation</vt:lpstr>
      <vt:lpstr>PowerPoint Presentation</vt:lpstr>
      <vt:lpstr>PowerPoint Presentation</vt:lpstr>
      <vt:lpstr>Let's talk about AI and what it is and what is not. </vt:lpstr>
      <vt:lpstr>What is going on with AI? </vt:lpstr>
      <vt:lpstr>Quick tips on what to look for in deep fakes </vt:lpstr>
      <vt:lpstr>Deep fakes </vt:lpstr>
      <vt:lpstr>Deep fake  (demo)</vt:lpstr>
      <vt:lpstr>The grey </vt:lpstr>
      <vt:lpstr>The Grey Base line prompt </vt:lpstr>
      <vt:lpstr>Prompt  (demo)</vt:lpstr>
      <vt:lpstr>Neglects Personal Devotion and Dependence on God  Using AI to write theological papers is an act of academic dishonesty. Seminaries, like most institutions of higher learning, expects students to produce original work. More importantly, as a seminary, it holds students to a standard grounded in Scripture: truthfulness, integrity, and personal accountability. Passing off AI-generated content as one’s own misrepresents the student's labor and violates the Ninth Commandment.  John Calvin wrote, “A lie is the destruction of society” (Commentary on the Psalms, Ps. 5:6), emphasizing that deception—even in seemingly small ways—undermines trust and the bonds of Christian fellowship. Seminary is a community where trust between students, faculty, and the broader church must be cultivated. Theological training is not merely about gaining knowledge but about developing character and trustworthiness for ministry. Dishonesty in writing, even with good intentions, signals a deeper breach of spiritual responsibility.  </vt:lpstr>
      <vt:lpstr>The Grey</vt:lpstr>
      <vt:lpstr>False confidence &amp; hallucination  recap</vt:lpstr>
      <vt:lpstr>Law &amp; Ethics </vt:lpstr>
      <vt:lpstr>The Good</vt:lpstr>
      <vt:lpstr>PowerPoint Presentation</vt:lpstr>
      <vt:lpstr>PowerPoint Presentation</vt:lpstr>
      <vt:lpstr>Accessibility</vt:lpstr>
      <vt:lpstr>Human safety  disaster response </vt:lpstr>
      <vt:lpstr>Life Management and Balance</vt:lpstr>
      <vt:lpstr>Everyday AI Prompts to Try at Home</vt:lpstr>
      <vt:lpstr>The end of social media as we know it </vt:lpstr>
      <vt:lpstr>The Path Forward  Teach the Mirror</vt:lpstr>
      <vt:lpstr>Questions  </vt:lpstr>
      <vt:lpstr>✨ Thank you ✨  for listening.  Let’s teach the mirror wisely.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Marjean Mayo-Baker</dc:creator>
  <cp:lastModifiedBy>Marjean Mayo-Baker</cp:lastModifiedBy>
  <cp:revision>2</cp:revision>
  <dcterms:created xsi:type="dcterms:W3CDTF">2025-10-27T15:46:43Z</dcterms:created>
  <dcterms:modified xsi:type="dcterms:W3CDTF">2025-12-02T11:36:35Z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